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8" r:id="rId11"/>
    <p:sldId id="265" r:id="rId12"/>
    <p:sldId id="267" r:id="rId13"/>
    <p:sldId id="269" r:id="rId14"/>
    <p:sldId id="271" r:id="rId15"/>
    <p:sldId id="272" r:id="rId16"/>
    <p:sldId id="273" r:id="rId17"/>
    <p:sldId id="270" r:id="rId18"/>
    <p:sldId id="274" r:id="rId19"/>
    <p:sldId id="275" r:id="rId20"/>
    <p:sldId id="276" r:id="rId21"/>
    <p:sldId id="277" r:id="rId22"/>
    <p:sldId id="280" r:id="rId23"/>
    <p:sldId id="281" r:id="rId24"/>
    <p:sldId id="285" r:id="rId25"/>
    <p:sldId id="290" r:id="rId26"/>
    <p:sldId id="283" r:id="rId27"/>
    <p:sldId id="284" r:id="rId28"/>
    <p:sldId id="286" r:id="rId29"/>
    <p:sldId id="287" r:id="rId30"/>
    <p:sldId id="288" r:id="rId31"/>
    <p:sldId id="291" r:id="rId32"/>
    <p:sldId id="292" r:id="rId33"/>
    <p:sldId id="293" r:id="rId34"/>
    <p:sldId id="294" r:id="rId35"/>
    <p:sldId id="278" r:id="rId36"/>
    <p:sldId id="279" r:id="rId37"/>
    <p:sldId id="295" r:id="rId38"/>
    <p:sldId id="297" r:id="rId39"/>
    <p:sldId id="298" r:id="rId40"/>
    <p:sldId id="299" r:id="rId41"/>
    <p:sldId id="296" r:id="rId42"/>
    <p:sldId id="300" r:id="rId43"/>
    <p:sldId id="301" r:id="rId44"/>
    <p:sldId id="302" r:id="rId45"/>
    <p:sldId id="305" r:id="rId46"/>
    <p:sldId id="303" r:id="rId4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87"/>
    <p:restoredTop sz="94610"/>
  </p:normalViewPr>
  <p:slideViewPr>
    <p:cSldViewPr snapToGrid="0" snapToObjects="1">
      <p:cViewPr varScale="1">
        <p:scale>
          <a:sx n="120" d="100"/>
          <a:sy n="120" d="100"/>
        </p:scale>
        <p:origin x="176" y="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6809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Açılış: Kendinizi tek cümleyle tanıtın. 'Bu sunumun sonunda elinizde somut araçlar olacak.' Sorular için sona zaman ayrıldığını belirtin.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Vakayı olduğu gibi okuyun. 2-3 kişiden yanıt alın, yargılamayın. Kapanışta bu slayta döneceğinizi söyleyin.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Her istatistiği tek cümleyle sunun. Son cümleyi iki kez söyleyin — sunumun özü budur.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Kübler-Ross karşılaştırması: 'Aşama modeli belirleyici sıra öngörür; Worden görevlerin esnek olduğunu söyler.' Bu modeli sonraki müdahale slaytlarının zemini olarak kurun.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Her satırı ayrı ayrı açıklayın. 'Uyudu / gitti' gibi örtmeceli dilin neden tehlikeli olduğunu nöropsikolojik gerekçeyle açıklayın.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13-18 yaş grubundaki bu uyumsuzluğu vurgulayın. C-SSRS'yi bir sonraki bölümde işleyeceğinizi belirtin.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Bu slayt öğretmen eğitiminde de kritik. 'Umursamıyor' yorumu yanlış müdahaleye yol açar.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PD'nin öğretmenle yapacağı kısa brifing burada kritik rol oynar. Brifing içeriği ilerleyen slaytlarda gelecek.</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Katılımcılara kendi deneyimlerinden örnek sorun: 'Ailenin çocuğu bilgiden kestiği bir durum yaşadınız mı?'</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DSM-5-TR 2022'de UYB artık resmi tanı kategorisi. Çocuklarda 6 ay, yetişkinlerde 12 ay eşiğini vurgulayın.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t>Bu slayt intiharla yasın olağan kayıptan neden farklı olduğunu ve yasın intihar riskine nasıl dönüştüğünü gösterir. 'Hangi öğrenci bu mekanizmaların birkaçını aynı anda yaşıyor?' diye sorun. PD'nin ilk mesajı: 'Senin yaptıkların veya yapamadıkların bununla ilgili değil.' Beyin hastalığı çerçevesi Müdahale bölümünde gelecek. [Not: %65 oranının kaynağı kaynakçaya eklenmeli; Cerel ve ark. (2019) bu bulguyu değil, bir intiharın ortalama 135 kişiyi etkilediğini raporlar.]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Her çift için klinik gerekçeyi verin. 'Güçlü ol' mesajının intihar risk faktörüne dönüştüğünü somut söyleyin.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Metinleri olduğu gibi okumayın — kendi sözcüklerinizle aktarın. Bunlar kalıp değil, çerçevedir.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'Bu benim suçum mu?' sorusunu hiçbir zaman atlamamak üzere özellikle vurgulayın.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Bu çerçeve çocuklar ve yetişkinler için kullanılabilir. Romantizasyon riskine dikkat edin — dil farkı kritiktir.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Kod kelimesi tekniği hem öğrenciye kontrol hissi verir hem de sınıf düzenini korur.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Bileşenleri listelemeyle geçin — her birini 1-2 cümle. TF-CBT sertifikası Türkiye'de yaygın değil ama bileşenleri bilmek seçici müdahale tasarlamayı sağlar.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Malzeme: A4 kâğıt ve renkli kalemler yeterli. Tek oturumluk veya çok oturumluk kullanılabilir.</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İntihar kayıpları diğer kayıp gruplarından ayrı tutulabilir. Her oturumun sonunda 'nasıl ayrılıyorum?' değerlendirmesi yapın.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Cinsiyet paradoksunu vurgulayın — bu doğrudan klinik pratiği etkiler.</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t>Önceki girişim en güçlü prediktör — iki kez söyleyin. LGBTQ+ riskini klinik ortamda doğrudan ve rahat bir dille ele alın. Bu slayt risk zeminini verir; koruyucu faktörler hemen ardından, uyarı işaretleri ise sonraki slaytlarda işleniyor.</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PD rolü: Risk faktörlerini azaltmak kadar koruyucu faktörleri güçlendirmek de sizin işiniz — bu vurguyu yapın.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'Annemle kavuşmak istiyorum' cümlesini duyduğunuzda direkt sorgu başlatın. Beklemek veya normalleştirmek tehlikelidir.</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'Aniden sakinleşme' en sık kaçırılan uyarı işareti. Çevresi bunu iyileşme sanır — bu farkı vurgulayın.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'Sormak fikir vermez' mitini başta ele alın. Katılımcılara 5. soruyu yüksek sesle sorma pratiği yaptırın.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t>Pasif ölüm isteği ile aktif intihar düşüncesi farklı risk düzeyleridir — en sık hata pasif isteği görmezden gelmektir. PD'nin en büyük iki hatası: 'Bir daha kontrol edeyim' demek ve aileye söylemekten çekinmek. Her sevkte belgeleme zorunlu: kim arandı, ne söylendi, sevk nereye yapıldı.</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İkişerli gruplar, 2-3 dakika tartışma. 'Aile bildirimini nasıl yaparsınız? Can'a nasıl açıklarsınız?'</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Katılımcılara sorun: 'Şu anda okulunuzda hangi katta çalışıyorsunuz?'</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Protokolü adım adım, sakin bir sesle okuyun. Bu bir kriz anında hızlı başvuru belgesidir.</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En sık sorun: Müdür PD'ye 'sen hallet' deyip çekilir. Rol dağılımını kriz öncesinde planlamak gerekiyor.</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Türkiye'de en sık yapılan hata: Büyük anma törenleri ve sosyal medya paylaşımları. 'Yaşamı anmak' ile 'ölümü anmak' farkını netleştirin.</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Türkiye'de medya yayın ilkeleri bu konuda eksik. PD kendi okul içi kontrol mekanizmasını kurmalı.</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'İkincil travmatik stres' öğretmenler arasında giderek artan bir problem. PD'nin sınırı: bireysel terapi değil, normalleştirmek ve sevk etmek.</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'Güvenli ev planı' Türk ailelerine yabancı gelebilir. 'İlaçları kilitlemek çocuğu güvensiz bulmak değil, onu korumak.' Çerçeveleyin.</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En sık açık: 'Aileye söylersem güveni kaybederim' kaygısı. Yanıt: 'Seni koruduğumu anlamalarına yardım edin.'</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Bu slaytı 'Bir etik ikilem yaşadınız mı?' sorusuyla açın. Yasal adım sırasını ezberletmeyin — doğru sırada belgeleme yapmanın ne anlama geldiğini kavratın.</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Bu slaytı kişisel bir dokunuşla açın: 'Peki siz kendinize nasıl bakıyorsunuz?' PD'lerin büyük çoğunluğu bu soruyu hiç kendine sormamış.</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İkişerli gruplar: Biri PD, diğeri öğrenci. 3 dk rol yapma, 2 dk debrief. Büyük grup sorusu: 'Bu sunumdan önce ne yapardınız? Şimdi ne farklı yaparsınız?'</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Katılımcılara: 'Bu araçların tamamını e-posta ile paylaşabilirim.' C-SSRS Türkçe formu en sık sorulan kaynak.</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t>Kaynakları okumayın. Dijital kopya isteyenler için e-posta adresinizi paylaşın.</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Son 5 dakika S&amp;C. Soru gelmezse: 'Bu sunumdan bugün pratiğinize taşıyacağınız bir şey var mı?' Her katılımcının somutlaştırmasını sağlayın.</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A5C"/>
        </a:solidFill>
        <a:effectLst/>
      </p:bgPr>
    </p:bg>
    <p:spTree>
      <p:nvGrpSpPr>
        <p:cNvPr id="1" name=""/>
        <p:cNvGrpSpPr/>
        <p:nvPr/>
      </p:nvGrpSpPr>
      <p:grpSpPr>
        <a:xfrm>
          <a:off x="0" y="0"/>
          <a:ext cx="0" cy="0"/>
          <a:chOff x="0" y="0"/>
          <a:chExt cx="0" cy="0"/>
        </a:xfrm>
      </p:grpSpPr>
      <p:sp>
        <p:nvSpPr>
          <p:cNvPr id="2" name="Shape 0"/>
          <p:cNvSpPr/>
          <p:nvPr/>
        </p:nvSpPr>
        <p:spPr>
          <a:xfrm>
            <a:off x="0" y="0"/>
            <a:ext cx="228600" cy="5143500"/>
          </a:xfrm>
          <a:prstGeom prst="rect">
            <a:avLst/>
          </a:prstGeom>
          <a:solidFill>
            <a:srgbClr val="2E7D87"/>
          </a:solidFill>
          <a:ln w="6350">
            <a:solidFill>
              <a:srgbClr val="2E7D87"/>
            </a:solidFill>
            <a:prstDash val="solid"/>
          </a:ln>
        </p:spPr>
        <p:txBody>
          <a:bodyPr/>
          <a:lstStyle/>
          <a:p>
            <a:endParaRPr lang="tr-TR"/>
          </a:p>
        </p:txBody>
      </p:sp>
      <p:sp>
        <p:nvSpPr>
          <p:cNvPr id="3" name="Shape 1"/>
          <p:cNvSpPr/>
          <p:nvPr/>
        </p:nvSpPr>
        <p:spPr>
          <a:xfrm>
            <a:off x="0" y="4846320"/>
            <a:ext cx="9144000" cy="297180"/>
          </a:xfrm>
          <a:prstGeom prst="rect">
            <a:avLst/>
          </a:prstGeom>
          <a:solidFill>
            <a:srgbClr val="2E7D87"/>
          </a:solidFill>
          <a:ln w="6350">
            <a:solidFill>
              <a:srgbClr val="2E7D87"/>
            </a:solidFill>
            <a:prstDash val="solid"/>
          </a:ln>
        </p:spPr>
        <p:txBody>
          <a:bodyPr/>
          <a:lstStyle/>
          <a:p>
            <a:endParaRPr lang="tr-TR"/>
          </a:p>
        </p:txBody>
      </p:sp>
      <p:sp>
        <p:nvSpPr>
          <p:cNvPr id="4" name="Text 2"/>
          <p:cNvSpPr/>
          <p:nvPr/>
        </p:nvSpPr>
        <p:spPr>
          <a:xfrm>
            <a:off x="457200" y="822960"/>
            <a:ext cx="8229600" cy="1280160"/>
          </a:xfrm>
          <a:prstGeom prst="rect">
            <a:avLst/>
          </a:prstGeom>
          <a:noFill/>
          <a:ln/>
        </p:spPr>
        <p:txBody>
          <a:bodyPr wrap="square" rtlCol="0" anchor="ctr"/>
          <a:lstStyle/>
          <a:p>
            <a:pPr marL="0" indent="0" algn="l">
              <a:buNone/>
            </a:pPr>
            <a:r>
              <a:rPr lang="en-US" sz="4200" b="1" dirty="0">
                <a:solidFill>
                  <a:srgbClr val="FFFFFF"/>
                </a:solidFill>
              </a:rPr>
              <a:t>Okullarda Yas ve İntihar</a:t>
            </a:r>
            <a:endParaRPr lang="en-US" sz="4200" dirty="0"/>
          </a:p>
        </p:txBody>
      </p:sp>
      <p:sp>
        <p:nvSpPr>
          <p:cNvPr id="5" name="Text 3"/>
          <p:cNvSpPr/>
          <p:nvPr/>
        </p:nvSpPr>
        <p:spPr>
          <a:xfrm>
            <a:off x="457200" y="2194560"/>
            <a:ext cx="8229600" cy="548640"/>
          </a:xfrm>
          <a:prstGeom prst="rect">
            <a:avLst/>
          </a:prstGeom>
          <a:noFill/>
          <a:ln/>
        </p:spPr>
        <p:txBody>
          <a:bodyPr wrap="square" rtlCol="0" anchor="ctr"/>
          <a:lstStyle/>
          <a:p>
            <a:pPr marL="0" indent="0">
              <a:buNone/>
            </a:pPr>
            <a:r>
              <a:rPr lang="en-US" sz="1600" i="1" dirty="0">
                <a:solidFill>
                  <a:srgbClr val="4AACBB"/>
                </a:solidFill>
              </a:rPr>
              <a:t>Psikolojik Danışmanlar için Bilimsel ve Uygulamalı Rehber</a:t>
            </a:r>
            <a:endParaRPr lang="en-US" sz="1600" dirty="0"/>
          </a:p>
        </p:txBody>
      </p:sp>
      <p:sp>
        <p:nvSpPr>
          <p:cNvPr id="6" name="Shape 4"/>
          <p:cNvSpPr/>
          <p:nvPr/>
        </p:nvSpPr>
        <p:spPr>
          <a:xfrm>
            <a:off x="457200" y="2880360"/>
            <a:ext cx="4114800" cy="36576"/>
          </a:xfrm>
          <a:prstGeom prst="rect">
            <a:avLst/>
          </a:prstGeom>
          <a:solidFill>
            <a:srgbClr val="C9822A"/>
          </a:solidFill>
          <a:ln w="12700">
            <a:solidFill>
              <a:srgbClr val="C9822A"/>
            </a:solidFill>
            <a:prstDash val="solid"/>
          </a:ln>
        </p:spPr>
        <p:txBody>
          <a:bodyPr/>
          <a:lstStyle/>
          <a:p>
            <a:endParaRPr lang="tr-TR"/>
          </a:p>
        </p:txBody>
      </p:sp>
      <p:sp>
        <p:nvSpPr>
          <p:cNvPr id="7" name="Text 5"/>
          <p:cNvSpPr/>
          <p:nvPr/>
        </p:nvSpPr>
        <p:spPr>
          <a:xfrm>
            <a:off x="457200" y="3063240"/>
            <a:ext cx="8229600" cy="384048"/>
          </a:xfrm>
          <a:prstGeom prst="rect">
            <a:avLst/>
          </a:prstGeom>
          <a:noFill/>
          <a:ln/>
        </p:spPr>
        <p:txBody>
          <a:bodyPr wrap="square" rtlCol="0" anchor="ctr"/>
          <a:lstStyle/>
          <a:p>
            <a:pPr marL="0" indent="0">
              <a:buNone/>
            </a:pPr>
            <a:r>
              <a:rPr lang="en-US" sz="2000" b="1" dirty="0">
                <a:solidFill>
                  <a:schemeClr val="bg1"/>
                </a:solidFill>
              </a:rPr>
              <a:t>Prof. Dr. Mustafa Uslu</a:t>
            </a:r>
            <a:endParaRPr lang="en-US" sz="2000" dirty="0">
              <a:solidFill>
                <a:schemeClr val="bg1"/>
              </a:solidFill>
            </a:endParaRPr>
          </a:p>
        </p:txBody>
      </p:sp>
      <p:sp>
        <p:nvSpPr>
          <p:cNvPr id="8" name="Text 6"/>
          <p:cNvSpPr/>
          <p:nvPr/>
        </p:nvSpPr>
        <p:spPr>
          <a:xfrm>
            <a:off x="457200" y="3493008"/>
            <a:ext cx="8229600" cy="292608"/>
          </a:xfrm>
          <a:prstGeom prst="rect">
            <a:avLst/>
          </a:prstGeom>
          <a:noFill/>
          <a:ln/>
        </p:spPr>
        <p:txBody>
          <a:bodyPr wrap="square" rtlCol="0" anchor="ctr"/>
          <a:lstStyle/>
          <a:p>
            <a:pPr marL="0" indent="0">
              <a:buNone/>
            </a:pPr>
            <a:r>
              <a:rPr lang="en-US" sz="1400" dirty="0">
                <a:solidFill>
                  <a:srgbClr val="FFC000"/>
                </a:solidFill>
              </a:rPr>
              <a:t>Alanya Alaaddin Keykubat Üniversitesi  ·  Eğitim Fakültesi PDR Ana Bilim Dalı</a:t>
            </a:r>
          </a:p>
        </p:txBody>
      </p:sp>
      <p:sp>
        <p:nvSpPr>
          <p:cNvPr id="9" name="Text 7"/>
          <p:cNvSpPr/>
          <p:nvPr/>
        </p:nvSpPr>
        <p:spPr>
          <a:xfrm>
            <a:off x="457199" y="3868859"/>
            <a:ext cx="4377559" cy="300805"/>
          </a:xfrm>
          <a:prstGeom prst="rect">
            <a:avLst/>
          </a:prstGeom>
          <a:noFill/>
          <a:ln/>
        </p:spPr>
        <p:txBody>
          <a:bodyPr wrap="square" rtlCol="0" anchor="ctr"/>
          <a:lstStyle/>
          <a:p>
            <a:pPr marL="0" indent="0">
              <a:buNone/>
            </a:pPr>
            <a:r>
              <a:rPr lang="en-US" sz="1600" dirty="0" err="1">
                <a:solidFill>
                  <a:srgbClr val="FFC000"/>
                </a:solidFill>
              </a:rPr>
              <a:t>www.mustafauslu.com.tr</a:t>
            </a:r>
            <a:r>
              <a:rPr lang="en-US" sz="1600" dirty="0">
                <a:solidFill>
                  <a:srgbClr val="FFC000"/>
                </a:solidFill>
              </a:rPr>
              <a:t>   @prof.dr.mustafauslu</a:t>
            </a:r>
          </a:p>
        </p:txBody>
      </p:sp>
      <p:sp>
        <p:nvSpPr>
          <p:cNvPr id="10" name="Text 8"/>
          <p:cNvSpPr/>
          <p:nvPr/>
        </p:nvSpPr>
        <p:spPr>
          <a:xfrm>
            <a:off x="365760" y="4864608"/>
            <a:ext cx="8412480" cy="256032"/>
          </a:xfrm>
          <a:prstGeom prst="rect">
            <a:avLst/>
          </a:prstGeom>
          <a:noFill/>
          <a:ln/>
        </p:spPr>
        <p:txBody>
          <a:bodyPr wrap="square" rtlCol="0" anchor="ctr"/>
          <a:lstStyle/>
          <a:p>
            <a:pPr marL="0" indent="0" algn="r">
              <a:buNone/>
            </a:pPr>
            <a:r>
              <a:rPr lang="en-US" sz="900" dirty="0" err="1">
                <a:solidFill>
                  <a:srgbClr val="FFFFFF"/>
                </a:solidFill>
              </a:rPr>
              <a:t>Okullarda Yas ve İntihar</a:t>
            </a:r>
            <a:endParaRPr lang="en-US" sz="900" dirty="0"/>
          </a:p>
        </p:txBody>
      </p:sp>
      <p:pic>
        <p:nvPicPr>
          <p:cNvPr id="13" name="Resim 12">
            <a:extLst>
              <a:ext uri="{FF2B5EF4-FFF2-40B4-BE49-F238E27FC236}">
                <a16:creationId xmlns:a16="http://schemas.microsoft.com/office/drawing/2014/main" id="{6DAE27F3-DB9C-5992-EAB4-96DC629F0CAE}"/>
              </a:ext>
            </a:extLst>
          </p:cNvPr>
          <p:cNvPicPr>
            <a:picLocks noChangeAspect="1"/>
          </p:cNvPicPr>
          <p:nvPr/>
        </p:nvPicPr>
        <p:blipFill>
          <a:blip r:embed="rId4">
            <a:lum bright="70000" contrast="-70000"/>
          </a:blip>
          <a:stretch>
            <a:fillRect/>
          </a:stretch>
        </p:blipFill>
        <p:spPr>
          <a:xfrm>
            <a:off x="6388422" y="261998"/>
            <a:ext cx="2405083" cy="9748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Bir Sabah Okulunuza Geliyorsunuz…</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Açılış vakası — bu sunumun sonunda geri döneceğiz</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320040" y="1005840"/>
            <a:ext cx="8503920" cy="246888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320040" y="1005840"/>
            <a:ext cx="109728" cy="2468880"/>
          </a:xfrm>
          <a:prstGeom prst="rect">
            <a:avLst/>
          </a:prstGeom>
          <a:solidFill>
            <a:srgbClr val="C9822A"/>
          </a:solidFill>
          <a:ln w="6350">
            <a:solidFill>
              <a:srgbClr val="C9822A"/>
            </a:solidFill>
            <a:prstDash val="solid"/>
          </a:ln>
        </p:spPr>
        <p:txBody>
          <a:bodyPr/>
          <a:lstStyle/>
          <a:p>
            <a:endParaRPr lang="tr-TR"/>
          </a:p>
        </p:txBody>
      </p:sp>
      <p:sp>
        <p:nvSpPr>
          <p:cNvPr id="9" name="Text 7"/>
          <p:cNvSpPr/>
          <p:nvPr/>
        </p:nvSpPr>
        <p:spPr>
          <a:xfrm>
            <a:off x="594360" y="1097280"/>
            <a:ext cx="8092440" cy="2286000"/>
          </a:xfrm>
          <a:prstGeom prst="rect">
            <a:avLst/>
          </a:prstGeom>
          <a:noFill/>
          <a:ln/>
        </p:spPr>
        <p:txBody>
          <a:bodyPr wrap="square" rtlCol="0" anchor="ctr"/>
          <a:lstStyle/>
          <a:p>
            <a:pPr marL="0" indent="0">
              <a:spcAft>
                <a:spcPts val="800"/>
              </a:spcAft>
              <a:buNone/>
            </a:pPr>
            <a:r>
              <a:rPr lang="en-US" sz="1400" b="1" dirty="0">
                <a:solidFill>
                  <a:srgbClr val="1A2A3A"/>
                </a:solidFill>
              </a:rPr>
              <a:t>8. sınıf öğrencisi Mert, dün gece hayatını kaybetti.</a:t>
            </a:r>
            <a:endParaRPr lang="en-US" sz="1400" dirty="0"/>
          </a:p>
          <a:p>
            <a:pPr marL="0" indent="0">
              <a:spcAft>
                <a:spcPts val="800"/>
              </a:spcAft>
              <a:buNone/>
            </a:pPr>
            <a:r>
              <a:rPr lang="en-US" sz="1400" dirty="0">
                <a:solidFill>
                  <a:srgbClr val="1A2A3A"/>
                </a:solidFill>
              </a:rPr>
              <a:t>Sınıf arkadaşları bu sabah okula geldi — kimisi ağlıyor, kimisi donuk bakıyor,</a:t>
            </a:r>
            <a:endParaRPr lang="en-US" sz="1400" dirty="0"/>
          </a:p>
          <a:p>
            <a:pPr marL="0" indent="0">
              <a:spcAft>
                <a:spcPts val="800"/>
              </a:spcAft>
              <a:buNone/>
            </a:pPr>
            <a:r>
              <a:rPr lang="en-US" sz="1400" dirty="0">
                <a:solidFill>
                  <a:srgbClr val="1A2A3A"/>
                </a:solidFill>
              </a:rPr>
              <a:t>kimisi hiçbir şey olmamış gibi davranıyor.</a:t>
            </a:r>
            <a:endParaRPr lang="en-US" sz="1400" dirty="0"/>
          </a:p>
          <a:p>
            <a:pPr marL="0" indent="0">
              <a:spcAft>
                <a:spcPts val="800"/>
              </a:spcAft>
              <a:buNone/>
            </a:pPr>
            <a:r>
              <a:rPr lang="en-US" sz="1400" dirty="0">
                <a:solidFill>
                  <a:srgbClr val="1A2A3A"/>
                </a:solidFill>
              </a:rPr>
              <a:t>Öğretmenler ne yapacaklarını bilemiyor.</a:t>
            </a:r>
            <a:endParaRPr lang="en-US" sz="1400" dirty="0"/>
          </a:p>
          <a:p>
            <a:pPr marL="0" indent="0">
              <a:spcAft>
                <a:spcPts val="800"/>
              </a:spcAft>
              <a:buNone/>
            </a:pPr>
            <a:r>
              <a:rPr lang="en-US" sz="1400" i="1" dirty="0">
                <a:solidFill>
                  <a:srgbClr val="1A2A3A"/>
                </a:solidFill>
              </a:rPr>
              <a:t>Müdür kapınızı çaldı: 'Sen bu işleri biliyorsun, sınıfa gir.'</a:t>
            </a:r>
            <a:endParaRPr lang="en-US" sz="1400" dirty="0"/>
          </a:p>
        </p:txBody>
      </p:sp>
      <p:sp>
        <p:nvSpPr>
          <p:cNvPr id="10" name="Shape 8"/>
          <p:cNvSpPr/>
          <p:nvPr/>
        </p:nvSpPr>
        <p:spPr>
          <a:xfrm>
            <a:off x="320040" y="3657600"/>
            <a:ext cx="8503920" cy="804672"/>
          </a:xfrm>
          <a:prstGeom prst="rect">
            <a:avLst/>
          </a:prstGeom>
          <a:solidFill>
            <a:srgbClr val="1B3A5C"/>
          </a:solidFill>
          <a:ln w="6350">
            <a:solidFill>
              <a:srgbClr val="1B3A5C"/>
            </a:solidFill>
            <a:prstDash val="solid"/>
          </a:ln>
        </p:spPr>
        <p:txBody>
          <a:bodyPr/>
          <a:lstStyle/>
          <a:p>
            <a:endParaRPr lang="tr-TR"/>
          </a:p>
        </p:txBody>
      </p:sp>
      <p:sp>
        <p:nvSpPr>
          <p:cNvPr id="11" name="Text 9"/>
          <p:cNvSpPr/>
          <p:nvPr/>
        </p:nvSpPr>
        <p:spPr>
          <a:xfrm>
            <a:off x="457200" y="3703320"/>
            <a:ext cx="5943600" cy="713232"/>
          </a:xfrm>
          <a:prstGeom prst="rect">
            <a:avLst/>
          </a:prstGeom>
          <a:noFill/>
          <a:ln/>
        </p:spPr>
        <p:txBody>
          <a:bodyPr wrap="square" rtlCol="0" anchor="ctr"/>
          <a:lstStyle/>
          <a:p>
            <a:pPr marL="0" indent="0">
              <a:buNone/>
            </a:pPr>
            <a:r>
              <a:rPr lang="en-US" sz="1800" b="1" dirty="0">
                <a:solidFill>
                  <a:srgbClr val="FFFFFF"/>
                </a:solidFill>
              </a:rPr>
              <a:t>İlk 10 saniyede ne yaparsınız?</a:t>
            </a:r>
            <a:endParaRPr lang="en-US" sz="1800" dirty="0"/>
          </a:p>
        </p:txBody>
      </p:sp>
      <p:sp>
        <p:nvSpPr>
          <p:cNvPr id="12" name="Text 10"/>
          <p:cNvSpPr/>
          <p:nvPr/>
        </p:nvSpPr>
        <p:spPr>
          <a:xfrm>
            <a:off x="6400800" y="3703320"/>
            <a:ext cx="2286000" cy="713232"/>
          </a:xfrm>
          <a:prstGeom prst="rect">
            <a:avLst/>
          </a:prstGeom>
          <a:noFill/>
          <a:ln/>
        </p:spPr>
        <p:txBody>
          <a:bodyPr wrap="square" rtlCol="0" anchor="ctr"/>
          <a:lstStyle/>
          <a:p>
            <a:pPr marL="0" indent="0" algn="r">
              <a:buNone/>
            </a:pPr>
            <a:r>
              <a:rPr lang="en-US" sz="1100" i="1" dirty="0">
                <a:solidFill>
                  <a:srgbClr val="4AACBB"/>
                </a:solidFill>
              </a:rPr>
              <a:t>Bu sunumun sonunda yanıtınız olacak →</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Neden Konuşuyoruz? — Rakamlarla Gerçeklik</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2514600" y="1097280"/>
            <a:ext cx="1965960" cy="2651760"/>
          </a:xfrm>
          <a:prstGeom prst="rect">
            <a:avLst/>
          </a:prstGeom>
          <a:solidFill>
            <a:srgbClr val="FDECEA"/>
          </a:solidFill>
          <a:ln w="6350">
            <a:solidFill>
              <a:srgbClr val="D4E2EC"/>
            </a:solidFill>
            <a:prstDash val="solid"/>
          </a:ln>
        </p:spPr>
        <p:txBody>
          <a:bodyPr/>
          <a:lstStyle/>
          <a:p>
            <a:endParaRPr lang="tr-TR"/>
          </a:p>
        </p:txBody>
      </p:sp>
      <p:sp>
        <p:nvSpPr>
          <p:cNvPr id="7" name="Text 5"/>
          <p:cNvSpPr/>
          <p:nvPr/>
        </p:nvSpPr>
        <p:spPr>
          <a:xfrm>
            <a:off x="2514600" y="1234440"/>
            <a:ext cx="1965960" cy="1005840"/>
          </a:xfrm>
          <a:prstGeom prst="rect">
            <a:avLst/>
          </a:prstGeom>
          <a:noFill/>
          <a:ln/>
        </p:spPr>
        <p:txBody>
          <a:bodyPr wrap="square" rtlCol="0" anchor="ctr"/>
          <a:lstStyle/>
          <a:p>
            <a:pPr marL="0" indent="0" algn="ctr">
              <a:buNone/>
            </a:pPr>
            <a:r>
              <a:rPr lang="en-US" sz="4000" b="1" dirty="0">
                <a:solidFill>
                  <a:srgbClr val="A93226"/>
                </a:solidFill>
              </a:rPr>
              <a:t>3.</a:t>
            </a:r>
            <a:endParaRPr lang="en-US" sz="4000" dirty="0"/>
          </a:p>
        </p:txBody>
      </p:sp>
      <p:sp>
        <p:nvSpPr>
          <p:cNvPr id="8" name="Text 6"/>
          <p:cNvSpPr/>
          <p:nvPr/>
        </p:nvSpPr>
        <p:spPr>
          <a:xfrm>
            <a:off x="2606040" y="2331720"/>
            <a:ext cx="1783080" cy="1280160"/>
          </a:xfrm>
          <a:prstGeom prst="rect">
            <a:avLst/>
          </a:prstGeom>
          <a:noFill/>
          <a:ln/>
        </p:spPr>
        <p:txBody>
          <a:bodyPr wrap="square" rtlCol="0" anchor="t"/>
          <a:lstStyle/>
          <a:p>
            <a:pPr marL="0" indent="0" algn="ctr">
              <a:buNone/>
            </a:pPr>
            <a:r>
              <a:rPr lang="en-US" sz="1100" dirty="0">
                <a:solidFill>
                  <a:srgbClr val="3D5166"/>
                </a:solidFill>
              </a:rPr>
              <a:t>TÜİK 2023</a:t>
            </a:r>
            <a:endParaRPr lang="en-US" sz="1100" dirty="0"/>
          </a:p>
          <a:p>
            <a:pPr marL="0" indent="0" algn="ctr">
              <a:buNone/>
            </a:pPr>
            <a:r>
              <a:rPr lang="en-US" sz="1100" dirty="0">
                <a:solidFill>
                  <a:srgbClr val="3D5166"/>
                </a:solidFill>
              </a:rPr>
              <a:t>15-24 yaş ölüm nedeni sıralaması</a:t>
            </a:r>
            <a:endParaRPr lang="en-US" sz="1100" dirty="0"/>
          </a:p>
        </p:txBody>
      </p:sp>
      <p:sp>
        <p:nvSpPr>
          <p:cNvPr id="9" name="Shape 7"/>
          <p:cNvSpPr/>
          <p:nvPr/>
        </p:nvSpPr>
        <p:spPr>
          <a:xfrm>
            <a:off x="4663440" y="1097280"/>
            <a:ext cx="1965960" cy="2651760"/>
          </a:xfrm>
          <a:prstGeom prst="rect">
            <a:avLst/>
          </a:prstGeom>
          <a:solidFill>
            <a:srgbClr val="FEF3E2"/>
          </a:solidFill>
          <a:ln w="6350">
            <a:solidFill>
              <a:srgbClr val="D4E2EC"/>
            </a:solidFill>
            <a:prstDash val="solid"/>
          </a:ln>
        </p:spPr>
        <p:txBody>
          <a:bodyPr/>
          <a:lstStyle/>
          <a:p>
            <a:endParaRPr lang="tr-TR"/>
          </a:p>
        </p:txBody>
      </p:sp>
      <p:sp>
        <p:nvSpPr>
          <p:cNvPr id="10" name="Text 8"/>
          <p:cNvSpPr/>
          <p:nvPr/>
        </p:nvSpPr>
        <p:spPr>
          <a:xfrm>
            <a:off x="4663440" y="1234440"/>
            <a:ext cx="1965960" cy="1005840"/>
          </a:xfrm>
          <a:prstGeom prst="rect">
            <a:avLst/>
          </a:prstGeom>
          <a:noFill/>
          <a:ln/>
        </p:spPr>
        <p:txBody>
          <a:bodyPr wrap="square" rtlCol="0" anchor="ctr"/>
          <a:lstStyle/>
          <a:p>
            <a:pPr marL="0" indent="0" algn="ctr">
              <a:buNone/>
            </a:pPr>
            <a:r>
              <a:rPr lang="en-US" sz="4000" b="1" dirty="0">
                <a:solidFill>
                  <a:srgbClr val="C9822A"/>
                </a:solidFill>
              </a:rPr>
              <a:t>135</a:t>
            </a:r>
            <a:endParaRPr lang="en-US" sz="4000" dirty="0"/>
          </a:p>
        </p:txBody>
      </p:sp>
      <p:sp>
        <p:nvSpPr>
          <p:cNvPr id="11" name="Text 9"/>
          <p:cNvSpPr/>
          <p:nvPr/>
        </p:nvSpPr>
        <p:spPr>
          <a:xfrm>
            <a:off x="4754880" y="2331720"/>
            <a:ext cx="1783080" cy="1280160"/>
          </a:xfrm>
          <a:prstGeom prst="rect">
            <a:avLst/>
          </a:prstGeom>
          <a:noFill/>
          <a:ln/>
        </p:spPr>
        <p:txBody>
          <a:bodyPr wrap="square" rtlCol="0" anchor="t"/>
          <a:lstStyle/>
          <a:p>
            <a:pPr marL="0" indent="0" algn="ctr">
              <a:buNone/>
            </a:pPr>
            <a:r>
              <a:rPr lang="en-US" sz="1100" dirty="0">
                <a:solidFill>
                  <a:srgbClr val="3D5166"/>
                </a:solidFill>
              </a:rPr>
              <a:t>Cerel ve ark. 2019</a:t>
            </a:r>
            <a:endParaRPr lang="en-US" sz="1100" dirty="0"/>
          </a:p>
          <a:p>
            <a:pPr marL="0" indent="0" algn="ctr">
              <a:buNone/>
            </a:pPr>
            <a:r>
              <a:rPr lang="en-US" sz="1100" dirty="0">
                <a:solidFill>
                  <a:srgbClr val="3D5166"/>
                </a:solidFill>
              </a:rPr>
              <a:t>Bir intihardan etkilenen ortalama kişi sayısı</a:t>
            </a:r>
            <a:endParaRPr lang="en-US" sz="1100" dirty="0"/>
          </a:p>
        </p:txBody>
      </p:sp>
      <p:sp>
        <p:nvSpPr>
          <p:cNvPr id="18" name="Shape 16"/>
          <p:cNvSpPr/>
          <p:nvPr/>
        </p:nvSpPr>
        <p:spPr>
          <a:xfrm>
            <a:off x="320040" y="3886200"/>
            <a:ext cx="8503920" cy="640080"/>
          </a:xfrm>
          <a:prstGeom prst="rect">
            <a:avLst/>
          </a:prstGeom>
          <a:solidFill>
            <a:srgbClr val="E8F4F6"/>
          </a:solidFill>
          <a:ln w="6350">
            <a:solidFill>
              <a:srgbClr val="2E7D87"/>
            </a:solidFill>
            <a:prstDash val="solid"/>
          </a:ln>
        </p:spPr>
        <p:txBody>
          <a:bodyPr/>
          <a:lstStyle/>
          <a:p>
            <a:endParaRPr lang="tr-TR"/>
          </a:p>
        </p:txBody>
      </p:sp>
      <p:sp>
        <p:nvSpPr>
          <p:cNvPr id="19" name="Text 17"/>
          <p:cNvSpPr/>
          <p:nvPr/>
        </p:nvSpPr>
        <p:spPr>
          <a:xfrm>
            <a:off x="457200" y="3913632"/>
            <a:ext cx="8229600" cy="585216"/>
          </a:xfrm>
          <a:prstGeom prst="rect">
            <a:avLst/>
          </a:prstGeom>
          <a:noFill/>
          <a:ln/>
        </p:spPr>
        <p:txBody>
          <a:bodyPr wrap="square" rtlCol="0" anchor="ctr"/>
          <a:lstStyle/>
          <a:p>
            <a:pPr marL="0" indent="0" algn="ctr">
              <a:buNone/>
            </a:pPr>
            <a:r>
              <a:rPr lang="en-US" sz="1400" b="1" dirty="0">
                <a:solidFill>
                  <a:srgbClr val="2E7D87"/>
                </a:solidFill>
              </a:rPr>
              <a:t>Okul — hem risk alanı hem de en güçlü koruyucu faktör olabilir.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B3A5C"/>
        </a:solidFill>
        <a:effectLst/>
      </p:bgPr>
    </p:bg>
    <p:spTree>
      <p:nvGrpSpPr>
        <p:cNvPr id="1" name=""/>
        <p:cNvGrpSpPr/>
        <p:nvPr/>
      </p:nvGrpSpPr>
      <p:grpSpPr>
        <a:xfrm>
          <a:off x="0" y="0"/>
          <a:ext cx="0" cy="0"/>
          <a:chOff x="0" y="0"/>
          <a:chExt cx="0" cy="0"/>
        </a:xfrm>
      </p:grpSpPr>
      <p:sp>
        <p:nvSpPr>
          <p:cNvPr id="2" name="Shape 0"/>
          <p:cNvSpPr/>
          <p:nvPr/>
        </p:nvSpPr>
        <p:spPr>
          <a:xfrm>
            <a:off x="0" y="0"/>
            <a:ext cx="182880" cy="5143500"/>
          </a:xfrm>
          <a:prstGeom prst="rect">
            <a:avLst/>
          </a:prstGeom>
          <a:solidFill>
            <a:srgbClr val="2E7D87"/>
          </a:solidFill>
          <a:ln w="12700">
            <a:solidFill>
              <a:srgbClr val="2E7D87"/>
            </a:solidFill>
            <a:prstDash val="solid"/>
          </a:ln>
        </p:spPr>
        <p:txBody>
          <a:bodyPr/>
          <a:lstStyle/>
          <a:p>
            <a:endParaRPr lang="tr-TR"/>
          </a:p>
        </p:txBody>
      </p:sp>
      <p:sp>
        <p:nvSpPr>
          <p:cNvPr id="3" name="Shape 1"/>
          <p:cNvSpPr/>
          <p:nvPr/>
        </p:nvSpPr>
        <p:spPr>
          <a:xfrm>
            <a:off x="0" y="4846320"/>
            <a:ext cx="9144000" cy="297180"/>
          </a:xfrm>
          <a:prstGeom prst="rect">
            <a:avLst/>
          </a:prstGeom>
          <a:solidFill>
            <a:srgbClr val="2E7D87"/>
          </a:solidFill>
          <a:ln w="12700">
            <a:solidFill>
              <a:srgbClr val="2E7D87"/>
            </a:solidFill>
            <a:prstDash val="solid"/>
          </a:ln>
        </p:spPr>
        <p:txBody>
          <a:bodyPr/>
          <a:lstStyle/>
          <a:p>
            <a:endParaRPr lang="tr-TR"/>
          </a:p>
        </p:txBody>
      </p:sp>
      <p:sp>
        <p:nvSpPr>
          <p:cNvPr id="4" name="Text 2"/>
          <p:cNvSpPr/>
          <p:nvPr/>
        </p:nvSpPr>
        <p:spPr>
          <a:xfrm>
            <a:off x="365760" y="914400"/>
            <a:ext cx="1280160" cy="1280160"/>
          </a:xfrm>
          <a:prstGeom prst="rect">
            <a:avLst/>
          </a:prstGeom>
          <a:noFill/>
          <a:ln/>
        </p:spPr>
        <p:txBody>
          <a:bodyPr wrap="square" rtlCol="0" anchor="ctr"/>
          <a:lstStyle/>
          <a:p>
            <a:pPr marL="0" indent="0" algn="ctr">
              <a:buNone/>
            </a:pPr>
            <a:r>
              <a:rPr lang="en-US" sz="8000" b="1" dirty="0">
                <a:solidFill>
                  <a:srgbClr val="4AACBB"/>
                </a:solidFill>
              </a:rPr>
              <a:t>1</a:t>
            </a:r>
            <a:endParaRPr lang="en-US" sz="8000" dirty="0"/>
          </a:p>
        </p:txBody>
      </p:sp>
      <p:sp>
        <p:nvSpPr>
          <p:cNvPr id="5" name="Text 3"/>
          <p:cNvSpPr/>
          <p:nvPr/>
        </p:nvSpPr>
        <p:spPr>
          <a:xfrm>
            <a:off x="1920240" y="1280160"/>
            <a:ext cx="6858000" cy="1005840"/>
          </a:xfrm>
          <a:prstGeom prst="rect">
            <a:avLst/>
          </a:prstGeom>
          <a:noFill/>
          <a:ln/>
        </p:spPr>
        <p:txBody>
          <a:bodyPr wrap="square" rtlCol="0" anchor="ctr"/>
          <a:lstStyle/>
          <a:p>
            <a:pPr marL="0" indent="0">
              <a:buNone/>
            </a:pPr>
            <a:r>
              <a:rPr lang="en-US" sz="3400" b="1" dirty="0">
                <a:solidFill>
                  <a:srgbClr val="FFFFFF"/>
                </a:solidFill>
              </a:rPr>
              <a:t>Yas</a:t>
            </a:r>
            <a:endParaRPr lang="en-US" sz="3400" dirty="0"/>
          </a:p>
        </p:txBody>
      </p:sp>
      <p:sp>
        <p:nvSpPr>
          <p:cNvPr id="6" name="Text 4"/>
          <p:cNvSpPr/>
          <p:nvPr/>
        </p:nvSpPr>
        <p:spPr>
          <a:xfrm>
            <a:off x="1920240" y="2468880"/>
            <a:ext cx="6858000" cy="594360"/>
          </a:xfrm>
          <a:prstGeom prst="rect">
            <a:avLst/>
          </a:prstGeom>
          <a:noFill/>
          <a:ln/>
        </p:spPr>
        <p:txBody>
          <a:bodyPr wrap="square" rtlCol="0" anchor="ctr"/>
          <a:lstStyle/>
          <a:p>
            <a:pPr marL="0" indent="0">
              <a:buNone/>
            </a:pPr>
            <a:r>
              <a:rPr lang="en-US" sz="1400" i="1" dirty="0">
                <a:solidFill>
                  <a:srgbClr val="4AACBB"/>
                </a:solidFill>
              </a:rPr>
              <a:t>Gelişimsel perspektif · Grief Fog · Komplike Yas · Kültürel bağlam</a:t>
            </a:r>
            <a:endParaRPr lang="en-US" sz="1400" dirty="0"/>
          </a:p>
        </p:txBody>
      </p:sp>
      <p:sp>
        <p:nvSpPr>
          <p:cNvPr id="7" name="Text 5"/>
          <p:cNvSpPr/>
          <p:nvPr/>
        </p:nvSpPr>
        <p:spPr>
          <a:xfrm>
            <a:off x="365760" y="4855464"/>
            <a:ext cx="8412480" cy="256032"/>
          </a:xfrm>
          <a:prstGeom prst="rect">
            <a:avLst/>
          </a:prstGeom>
          <a:noFill/>
          <a:ln/>
        </p:spPr>
        <p:txBody>
          <a:bodyPr wrap="square" rtlCol="0" anchor="ctr"/>
          <a:lstStyle/>
          <a:p>
            <a:pPr marL="0" indent="0" algn="r">
              <a:buNone/>
            </a:pPr>
            <a:r>
              <a:rPr lang="en-US" sz="900" dirty="0">
                <a:solidFill>
                  <a:srgbClr val="FFFFFF"/>
                </a:solidFill>
              </a:rPr>
              <a:t>Prof. Dr. Mustafa Uslu  ·  ALKÜ PDR</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Yas Bir Durum Değil, Aktif Bir Yeniden İnşa Sürecidir</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Worden (1991) — Göreve Dayalı Model</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2011680" cy="3310128"/>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2011680" cy="475488"/>
          </a:xfrm>
          <a:prstGeom prst="rect">
            <a:avLst/>
          </a:prstGeom>
          <a:solidFill>
            <a:srgbClr val="2E7D87"/>
          </a:solidFill>
          <a:ln w="6350">
            <a:solidFill>
              <a:srgbClr val="2E7D87"/>
            </a:solidFill>
            <a:prstDash val="solid"/>
          </a:ln>
        </p:spPr>
        <p:txBody>
          <a:bodyPr/>
          <a:lstStyle/>
          <a:p>
            <a:endParaRPr lang="tr-TR"/>
          </a:p>
        </p:txBody>
      </p:sp>
      <p:sp>
        <p:nvSpPr>
          <p:cNvPr id="9" name="Text 7"/>
          <p:cNvSpPr/>
          <p:nvPr/>
        </p:nvSpPr>
        <p:spPr>
          <a:xfrm>
            <a:off x="274320" y="960120"/>
            <a:ext cx="475488" cy="475488"/>
          </a:xfrm>
          <a:prstGeom prst="rect">
            <a:avLst/>
          </a:prstGeom>
          <a:noFill/>
          <a:ln/>
        </p:spPr>
        <p:txBody>
          <a:bodyPr wrap="square" rtlCol="0" anchor="ctr"/>
          <a:lstStyle/>
          <a:p>
            <a:pPr marL="0" indent="0" algn="ctr">
              <a:buNone/>
            </a:pPr>
            <a:r>
              <a:rPr lang="en-US" sz="2200" b="1" dirty="0">
                <a:solidFill>
                  <a:srgbClr val="FFFFFF"/>
                </a:solidFill>
              </a:rPr>
              <a:t>1</a:t>
            </a:r>
            <a:endParaRPr lang="en-US" sz="2200" dirty="0"/>
          </a:p>
        </p:txBody>
      </p:sp>
      <p:sp>
        <p:nvSpPr>
          <p:cNvPr id="10" name="Text 8"/>
          <p:cNvSpPr/>
          <p:nvPr/>
        </p:nvSpPr>
        <p:spPr>
          <a:xfrm>
            <a:off x="768096" y="960120"/>
            <a:ext cx="1444752" cy="475488"/>
          </a:xfrm>
          <a:prstGeom prst="rect">
            <a:avLst/>
          </a:prstGeom>
          <a:noFill/>
          <a:ln/>
        </p:spPr>
        <p:txBody>
          <a:bodyPr wrap="square" rtlCol="0" anchor="ctr"/>
          <a:lstStyle/>
          <a:p>
            <a:pPr marL="0" indent="0">
              <a:buNone/>
            </a:pPr>
            <a:r>
              <a:rPr lang="en-US" sz="1150" b="1" dirty="0">
                <a:solidFill>
                  <a:srgbClr val="FFFFFF"/>
                </a:solidFill>
              </a:rPr>
              <a:t>Gerçekliği Kabul Et</a:t>
            </a:r>
            <a:endParaRPr lang="en-US" sz="1150" dirty="0"/>
          </a:p>
        </p:txBody>
      </p:sp>
      <p:sp>
        <p:nvSpPr>
          <p:cNvPr id="11" name="Text 9"/>
          <p:cNvSpPr/>
          <p:nvPr/>
        </p:nvSpPr>
        <p:spPr>
          <a:xfrm>
            <a:off x="384048" y="1508760"/>
            <a:ext cx="1792224" cy="914400"/>
          </a:xfrm>
          <a:prstGeom prst="rect">
            <a:avLst/>
          </a:prstGeom>
          <a:noFill/>
          <a:ln/>
        </p:spPr>
        <p:txBody>
          <a:bodyPr wrap="square" rtlCol="0" anchor="t"/>
          <a:lstStyle/>
          <a:p>
            <a:pPr marL="0" indent="0">
              <a:buNone/>
            </a:pPr>
            <a:r>
              <a:rPr lang="en-US" sz="1100" dirty="0">
                <a:solidFill>
                  <a:srgbClr val="1A2A3A"/>
                </a:solidFill>
              </a:rPr>
              <a:t>Ölümün kalıcı olduğunu bilişsel ve duygusal olarak içselleştirmek.</a:t>
            </a:r>
            <a:endParaRPr lang="en-US" sz="1100" dirty="0"/>
          </a:p>
        </p:txBody>
      </p:sp>
      <p:sp>
        <p:nvSpPr>
          <p:cNvPr id="12" name="Shape 10"/>
          <p:cNvSpPr/>
          <p:nvPr/>
        </p:nvSpPr>
        <p:spPr>
          <a:xfrm>
            <a:off x="384048" y="2487168"/>
            <a:ext cx="1792224" cy="18288"/>
          </a:xfrm>
          <a:prstGeom prst="rect">
            <a:avLst/>
          </a:prstGeom>
          <a:solidFill>
            <a:srgbClr val="D4E2EC"/>
          </a:solidFill>
          <a:ln w="6350">
            <a:solidFill>
              <a:srgbClr val="D4E2EC"/>
            </a:solidFill>
            <a:prstDash val="solid"/>
          </a:ln>
        </p:spPr>
        <p:txBody>
          <a:bodyPr/>
          <a:lstStyle/>
          <a:p>
            <a:endParaRPr lang="tr-TR"/>
          </a:p>
        </p:txBody>
      </p:sp>
      <p:sp>
        <p:nvSpPr>
          <p:cNvPr id="13" name="Text 11"/>
          <p:cNvSpPr/>
          <p:nvPr/>
        </p:nvSpPr>
        <p:spPr>
          <a:xfrm>
            <a:off x="384048" y="2523744"/>
            <a:ext cx="1792224" cy="777240"/>
          </a:xfrm>
          <a:prstGeom prst="rect">
            <a:avLst/>
          </a:prstGeom>
          <a:noFill/>
          <a:ln/>
        </p:spPr>
        <p:txBody>
          <a:bodyPr wrap="square" rtlCol="0" anchor="t"/>
          <a:lstStyle/>
          <a:p>
            <a:pPr marL="0" indent="0">
              <a:buNone/>
            </a:pPr>
            <a:r>
              <a:rPr lang="en-US" sz="1050" i="1" dirty="0">
                <a:solidFill>
                  <a:srgbClr val="2E7D87"/>
                </a:solidFill>
              </a:rPr>
              <a:t>Bu adım tamamlanmadan diğerlerine geçilemez.</a:t>
            </a:r>
            <a:endParaRPr lang="en-US" sz="1050" dirty="0"/>
          </a:p>
        </p:txBody>
      </p:sp>
      <p:sp>
        <p:nvSpPr>
          <p:cNvPr id="14" name="Shape 12"/>
          <p:cNvSpPr/>
          <p:nvPr/>
        </p:nvSpPr>
        <p:spPr>
          <a:xfrm>
            <a:off x="2450592" y="960120"/>
            <a:ext cx="2011680" cy="3310128"/>
          </a:xfrm>
          <a:prstGeom prst="rect">
            <a:avLst/>
          </a:prstGeom>
          <a:solidFill>
            <a:srgbClr val="F5F8FA"/>
          </a:solidFill>
          <a:ln w="6350">
            <a:solidFill>
              <a:srgbClr val="D4E2EC"/>
            </a:solidFill>
            <a:prstDash val="solid"/>
          </a:ln>
        </p:spPr>
        <p:txBody>
          <a:bodyPr/>
          <a:lstStyle/>
          <a:p>
            <a:endParaRPr lang="tr-TR"/>
          </a:p>
        </p:txBody>
      </p:sp>
      <p:sp>
        <p:nvSpPr>
          <p:cNvPr id="15" name="Shape 13"/>
          <p:cNvSpPr/>
          <p:nvPr/>
        </p:nvSpPr>
        <p:spPr>
          <a:xfrm>
            <a:off x="2450592" y="960120"/>
            <a:ext cx="2011680" cy="475488"/>
          </a:xfrm>
          <a:prstGeom prst="rect">
            <a:avLst/>
          </a:prstGeom>
          <a:solidFill>
            <a:srgbClr val="5B2C6F"/>
          </a:solidFill>
          <a:ln w="6350">
            <a:solidFill>
              <a:srgbClr val="5B2C6F"/>
            </a:solidFill>
            <a:prstDash val="solid"/>
          </a:ln>
        </p:spPr>
        <p:txBody>
          <a:bodyPr/>
          <a:lstStyle/>
          <a:p>
            <a:endParaRPr lang="tr-TR"/>
          </a:p>
        </p:txBody>
      </p:sp>
      <p:sp>
        <p:nvSpPr>
          <p:cNvPr id="16" name="Text 14"/>
          <p:cNvSpPr/>
          <p:nvPr/>
        </p:nvSpPr>
        <p:spPr>
          <a:xfrm>
            <a:off x="2450592" y="960120"/>
            <a:ext cx="475488" cy="475488"/>
          </a:xfrm>
          <a:prstGeom prst="rect">
            <a:avLst/>
          </a:prstGeom>
          <a:noFill/>
          <a:ln/>
        </p:spPr>
        <p:txBody>
          <a:bodyPr wrap="square" rtlCol="0" anchor="ctr"/>
          <a:lstStyle/>
          <a:p>
            <a:pPr marL="0" indent="0" algn="ctr">
              <a:buNone/>
            </a:pPr>
            <a:r>
              <a:rPr lang="en-US" sz="2200" b="1" dirty="0">
                <a:solidFill>
                  <a:srgbClr val="FFFFFF"/>
                </a:solidFill>
              </a:rPr>
              <a:t>2</a:t>
            </a:r>
            <a:endParaRPr lang="en-US" sz="2200" dirty="0"/>
          </a:p>
        </p:txBody>
      </p:sp>
      <p:sp>
        <p:nvSpPr>
          <p:cNvPr id="17" name="Text 15"/>
          <p:cNvSpPr/>
          <p:nvPr/>
        </p:nvSpPr>
        <p:spPr>
          <a:xfrm>
            <a:off x="2944368" y="960120"/>
            <a:ext cx="1444752" cy="475488"/>
          </a:xfrm>
          <a:prstGeom prst="rect">
            <a:avLst/>
          </a:prstGeom>
          <a:noFill/>
          <a:ln/>
        </p:spPr>
        <p:txBody>
          <a:bodyPr wrap="square" rtlCol="0" anchor="ctr"/>
          <a:lstStyle/>
          <a:p>
            <a:pPr marL="0" indent="0">
              <a:buNone/>
            </a:pPr>
            <a:r>
              <a:rPr lang="en-US" sz="1150" b="1" dirty="0">
                <a:solidFill>
                  <a:srgbClr val="FFFFFF"/>
                </a:solidFill>
              </a:rPr>
              <a:t>Acıyı İşle</a:t>
            </a:r>
            <a:endParaRPr lang="en-US" sz="1150" dirty="0"/>
          </a:p>
        </p:txBody>
      </p:sp>
      <p:sp>
        <p:nvSpPr>
          <p:cNvPr id="18" name="Text 16"/>
          <p:cNvSpPr/>
          <p:nvPr/>
        </p:nvSpPr>
        <p:spPr>
          <a:xfrm>
            <a:off x="2560320" y="1508760"/>
            <a:ext cx="1792224" cy="914400"/>
          </a:xfrm>
          <a:prstGeom prst="rect">
            <a:avLst/>
          </a:prstGeom>
          <a:noFill/>
          <a:ln/>
        </p:spPr>
        <p:txBody>
          <a:bodyPr wrap="square" rtlCol="0" anchor="t"/>
          <a:lstStyle/>
          <a:p>
            <a:pPr marL="0" indent="0">
              <a:buNone/>
            </a:pPr>
            <a:r>
              <a:rPr lang="en-US" sz="1100" dirty="0">
                <a:solidFill>
                  <a:srgbClr val="1A2A3A"/>
                </a:solidFill>
              </a:rPr>
              <a:t>Duyguları bastırmak yerine onlara alan açmak.</a:t>
            </a:r>
            <a:endParaRPr lang="en-US" sz="1100" dirty="0"/>
          </a:p>
        </p:txBody>
      </p:sp>
      <p:sp>
        <p:nvSpPr>
          <p:cNvPr id="19" name="Shape 17"/>
          <p:cNvSpPr/>
          <p:nvPr/>
        </p:nvSpPr>
        <p:spPr>
          <a:xfrm>
            <a:off x="2560320" y="2487168"/>
            <a:ext cx="1792224" cy="18288"/>
          </a:xfrm>
          <a:prstGeom prst="rect">
            <a:avLst/>
          </a:prstGeom>
          <a:solidFill>
            <a:srgbClr val="D4E2EC"/>
          </a:solidFill>
          <a:ln w="6350">
            <a:solidFill>
              <a:srgbClr val="D4E2EC"/>
            </a:solidFill>
            <a:prstDash val="solid"/>
          </a:ln>
        </p:spPr>
        <p:txBody>
          <a:bodyPr/>
          <a:lstStyle/>
          <a:p>
            <a:endParaRPr lang="tr-TR"/>
          </a:p>
        </p:txBody>
      </p:sp>
      <p:sp>
        <p:nvSpPr>
          <p:cNvPr id="20" name="Text 18"/>
          <p:cNvSpPr/>
          <p:nvPr/>
        </p:nvSpPr>
        <p:spPr>
          <a:xfrm>
            <a:off x="2560320" y="2523744"/>
            <a:ext cx="1792224" cy="777240"/>
          </a:xfrm>
          <a:prstGeom prst="rect">
            <a:avLst/>
          </a:prstGeom>
          <a:noFill/>
          <a:ln/>
        </p:spPr>
        <p:txBody>
          <a:bodyPr wrap="square" rtlCol="0" anchor="t"/>
          <a:lstStyle/>
          <a:p>
            <a:pPr marL="0" indent="0">
              <a:buNone/>
            </a:pPr>
            <a:r>
              <a:rPr lang="en-US" sz="1050" i="1" dirty="0">
                <a:solidFill>
                  <a:srgbClr val="5B2C6F"/>
                </a:solidFill>
              </a:rPr>
              <a:t>Okul ortamında güvenli zemin ve ifade alanı hazırlamak.</a:t>
            </a:r>
            <a:endParaRPr lang="en-US" sz="1050" dirty="0"/>
          </a:p>
        </p:txBody>
      </p:sp>
      <p:sp>
        <p:nvSpPr>
          <p:cNvPr id="21" name="Shape 19"/>
          <p:cNvSpPr/>
          <p:nvPr/>
        </p:nvSpPr>
        <p:spPr>
          <a:xfrm>
            <a:off x="4626864" y="960120"/>
            <a:ext cx="2011680" cy="3310128"/>
          </a:xfrm>
          <a:prstGeom prst="rect">
            <a:avLst/>
          </a:prstGeom>
          <a:solidFill>
            <a:srgbClr val="F5F8FA"/>
          </a:solidFill>
          <a:ln w="6350">
            <a:solidFill>
              <a:srgbClr val="D4E2EC"/>
            </a:solidFill>
            <a:prstDash val="solid"/>
          </a:ln>
        </p:spPr>
        <p:txBody>
          <a:bodyPr/>
          <a:lstStyle/>
          <a:p>
            <a:endParaRPr lang="tr-TR"/>
          </a:p>
        </p:txBody>
      </p:sp>
      <p:sp>
        <p:nvSpPr>
          <p:cNvPr id="22" name="Shape 20"/>
          <p:cNvSpPr/>
          <p:nvPr/>
        </p:nvSpPr>
        <p:spPr>
          <a:xfrm>
            <a:off x="4626864" y="960120"/>
            <a:ext cx="2011680" cy="475488"/>
          </a:xfrm>
          <a:prstGeom prst="rect">
            <a:avLst/>
          </a:prstGeom>
          <a:solidFill>
            <a:srgbClr val="C9822A"/>
          </a:solidFill>
          <a:ln w="6350">
            <a:solidFill>
              <a:srgbClr val="C9822A"/>
            </a:solidFill>
            <a:prstDash val="solid"/>
          </a:ln>
        </p:spPr>
        <p:txBody>
          <a:bodyPr/>
          <a:lstStyle/>
          <a:p>
            <a:endParaRPr lang="tr-TR"/>
          </a:p>
        </p:txBody>
      </p:sp>
      <p:sp>
        <p:nvSpPr>
          <p:cNvPr id="23" name="Text 21"/>
          <p:cNvSpPr/>
          <p:nvPr/>
        </p:nvSpPr>
        <p:spPr>
          <a:xfrm>
            <a:off x="4626864" y="960120"/>
            <a:ext cx="475488" cy="475488"/>
          </a:xfrm>
          <a:prstGeom prst="rect">
            <a:avLst/>
          </a:prstGeom>
          <a:noFill/>
          <a:ln/>
        </p:spPr>
        <p:txBody>
          <a:bodyPr wrap="square" rtlCol="0" anchor="ctr"/>
          <a:lstStyle/>
          <a:p>
            <a:pPr marL="0" indent="0" algn="ctr">
              <a:buNone/>
            </a:pPr>
            <a:r>
              <a:rPr lang="en-US" sz="2200" b="1" dirty="0">
                <a:solidFill>
                  <a:srgbClr val="FFFFFF"/>
                </a:solidFill>
              </a:rPr>
              <a:t>3</a:t>
            </a:r>
            <a:endParaRPr lang="en-US" sz="2200" dirty="0"/>
          </a:p>
        </p:txBody>
      </p:sp>
      <p:sp>
        <p:nvSpPr>
          <p:cNvPr id="24" name="Text 22"/>
          <p:cNvSpPr/>
          <p:nvPr/>
        </p:nvSpPr>
        <p:spPr>
          <a:xfrm>
            <a:off x="5120640" y="960120"/>
            <a:ext cx="1444752" cy="475488"/>
          </a:xfrm>
          <a:prstGeom prst="rect">
            <a:avLst/>
          </a:prstGeom>
          <a:noFill/>
          <a:ln/>
        </p:spPr>
        <p:txBody>
          <a:bodyPr wrap="square" rtlCol="0" anchor="ctr"/>
          <a:lstStyle/>
          <a:p>
            <a:pPr marL="0" indent="0">
              <a:buNone/>
            </a:pPr>
            <a:r>
              <a:rPr lang="en-US" sz="1150" b="1" dirty="0">
                <a:solidFill>
                  <a:srgbClr val="FFFFFF"/>
                </a:solidFill>
              </a:rPr>
              <a:t>Yeni Dünyaya Uyum Sağla</a:t>
            </a:r>
            <a:endParaRPr lang="en-US" sz="1150" dirty="0"/>
          </a:p>
        </p:txBody>
      </p:sp>
      <p:sp>
        <p:nvSpPr>
          <p:cNvPr id="25" name="Text 23"/>
          <p:cNvSpPr/>
          <p:nvPr/>
        </p:nvSpPr>
        <p:spPr>
          <a:xfrm>
            <a:off x="4736592" y="1508760"/>
            <a:ext cx="1792224" cy="914400"/>
          </a:xfrm>
          <a:prstGeom prst="rect">
            <a:avLst/>
          </a:prstGeom>
          <a:noFill/>
          <a:ln/>
        </p:spPr>
        <p:txBody>
          <a:bodyPr wrap="square" rtlCol="0" anchor="t"/>
          <a:lstStyle/>
          <a:p>
            <a:pPr marL="0" indent="0">
              <a:buNone/>
            </a:pPr>
            <a:r>
              <a:rPr lang="en-US" sz="1100" dirty="0">
                <a:solidFill>
                  <a:srgbClr val="1A2A3A"/>
                </a:solidFill>
              </a:rPr>
              <a:t>Kaybedilen kişinin yokluğunda rollere ve kimliğe yeniden adapte olmak.</a:t>
            </a:r>
            <a:endParaRPr lang="en-US" sz="1100" dirty="0"/>
          </a:p>
        </p:txBody>
      </p:sp>
      <p:sp>
        <p:nvSpPr>
          <p:cNvPr id="26" name="Shape 24"/>
          <p:cNvSpPr/>
          <p:nvPr/>
        </p:nvSpPr>
        <p:spPr>
          <a:xfrm>
            <a:off x="4736592" y="2487168"/>
            <a:ext cx="1792224" cy="18288"/>
          </a:xfrm>
          <a:prstGeom prst="rect">
            <a:avLst/>
          </a:prstGeom>
          <a:solidFill>
            <a:srgbClr val="D4E2EC"/>
          </a:solidFill>
          <a:ln w="6350">
            <a:solidFill>
              <a:srgbClr val="D4E2EC"/>
            </a:solidFill>
            <a:prstDash val="solid"/>
          </a:ln>
        </p:spPr>
        <p:txBody>
          <a:bodyPr/>
          <a:lstStyle/>
          <a:p>
            <a:endParaRPr lang="tr-TR"/>
          </a:p>
        </p:txBody>
      </p:sp>
      <p:sp>
        <p:nvSpPr>
          <p:cNvPr id="27" name="Text 25"/>
          <p:cNvSpPr/>
          <p:nvPr/>
        </p:nvSpPr>
        <p:spPr>
          <a:xfrm>
            <a:off x="4736592" y="2523744"/>
            <a:ext cx="1792224" cy="777240"/>
          </a:xfrm>
          <a:prstGeom prst="rect">
            <a:avLst/>
          </a:prstGeom>
          <a:noFill/>
          <a:ln/>
        </p:spPr>
        <p:txBody>
          <a:bodyPr wrap="square" rtlCol="0" anchor="t"/>
          <a:lstStyle/>
          <a:p>
            <a:pPr marL="0" indent="0">
              <a:buNone/>
            </a:pPr>
            <a:r>
              <a:rPr lang="en-US" sz="1050" i="1" dirty="0">
                <a:solidFill>
                  <a:srgbClr val="C9822A"/>
                </a:solidFill>
              </a:rPr>
              <a:t>En sık takılan görevlerden biri. PD takibi kritik.</a:t>
            </a:r>
            <a:endParaRPr lang="en-US" sz="1050" dirty="0"/>
          </a:p>
        </p:txBody>
      </p:sp>
      <p:sp>
        <p:nvSpPr>
          <p:cNvPr id="28" name="Shape 26"/>
          <p:cNvSpPr/>
          <p:nvPr/>
        </p:nvSpPr>
        <p:spPr>
          <a:xfrm>
            <a:off x="6803136" y="960120"/>
            <a:ext cx="2011680" cy="3310128"/>
          </a:xfrm>
          <a:prstGeom prst="rect">
            <a:avLst/>
          </a:prstGeom>
          <a:solidFill>
            <a:srgbClr val="F5F8FA"/>
          </a:solidFill>
          <a:ln w="6350">
            <a:solidFill>
              <a:srgbClr val="D4E2EC"/>
            </a:solidFill>
            <a:prstDash val="solid"/>
          </a:ln>
        </p:spPr>
        <p:txBody>
          <a:bodyPr/>
          <a:lstStyle/>
          <a:p>
            <a:endParaRPr lang="tr-TR"/>
          </a:p>
        </p:txBody>
      </p:sp>
      <p:sp>
        <p:nvSpPr>
          <p:cNvPr id="29" name="Shape 27"/>
          <p:cNvSpPr/>
          <p:nvPr/>
        </p:nvSpPr>
        <p:spPr>
          <a:xfrm>
            <a:off x="6803136" y="960120"/>
            <a:ext cx="2011680" cy="475488"/>
          </a:xfrm>
          <a:prstGeom prst="rect">
            <a:avLst/>
          </a:prstGeom>
          <a:solidFill>
            <a:srgbClr val="1B6B3A"/>
          </a:solidFill>
          <a:ln w="6350">
            <a:solidFill>
              <a:srgbClr val="1B6B3A"/>
            </a:solidFill>
            <a:prstDash val="solid"/>
          </a:ln>
        </p:spPr>
        <p:txBody>
          <a:bodyPr/>
          <a:lstStyle/>
          <a:p>
            <a:endParaRPr lang="tr-TR"/>
          </a:p>
        </p:txBody>
      </p:sp>
      <p:sp>
        <p:nvSpPr>
          <p:cNvPr id="30" name="Text 28"/>
          <p:cNvSpPr/>
          <p:nvPr/>
        </p:nvSpPr>
        <p:spPr>
          <a:xfrm>
            <a:off x="6803136" y="960120"/>
            <a:ext cx="475488" cy="475488"/>
          </a:xfrm>
          <a:prstGeom prst="rect">
            <a:avLst/>
          </a:prstGeom>
          <a:noFill/>
          <a:ln/>
        </p:spPr>
        <p:txBody>
          <a:bodyPr wrap="square" rtlCol="0" anchor="ctr"/>
          <a:lstStyle/>
          <a:p>
            <a:pPr marL="0" indent="0" algn="ctr">
              <a:buNone/>
            </a:pPr>
            <a:r>
              <a:rPr lang="en-US" sz="2200" b="1" dirty="0">
                <a:solidFill>
                  <a:srgbClr val="FFFFFF"/>
                </a:solidFill>
              </a:rPr>
              <a:t>4</a:t>
            </a:r>
            <a:endParaRPr lang="en-US" sz="2200" dirty="0"/>
          </a:p>
        </p:txBody>
      </p:sp>
      <p:sp>
        <p:nvSpPr>
          <p:cNvPr id="31" name="Text 29"/>
          <p:cNvSpPr/>
          <p:nvPr/>
        </p:nvSpPr>
        <p:spPr>
          <a:xfrm>
            <a:off x="7296912" y="960120"/>
            <a:ext cx="1444752" cy="475488"/>
          </a:xfrm>
          <a:prstGeom prst="rect">
            <a:avLst/>
          </a:prstGeom>
          <a:noFill/>
          <a:ln/>
        </p:spPr>
        <p:txBody>
          <a:bodyPr wrap="square" rtlCol="0" anchor="ctr"/>
          <a:lstStyle/>
          <a:p>
            <a:pPr marL="0" indent="0">
              <a:buNone/>
            </a:pPr>
            <a:r>
              <a:rPr lang="en-US" sz="1150" b="1" dirty="0">
                <a:solidFill>
                  <a:srgbClr val="FFFFFF"/>
                </a:solidFill>
              </a:rPr>
              <a:t>Bağı Dönüştür</a:t>
            </a:r>
            <a:endParaRPr lang="en-US" sz="1150" dirty="0"/>
          </a:p>
        </p:txBody>
      </p:sp>
      <p:sp>
        <p:nvSpPr>
          <p:cNvPr id="32" name="Text 30"/>
          <p:cNvSpPr/>
          <p:nvPr/>
        </p:nvSpPr>
        <p:spPr>
          <a:xfrm>
            <a:off x="6912864" y="1508760"/>
            <a:ext cx="1792224" cy="914400"/>
          </a:xfrm>
          <a:prstGeom prst="rect">
            <a:avLst/>
          </a:prstGeom>
          <a:noFill/>
          <a:ln/>
        </p:spPr>
        <p:txBody>
          <a:bodyPr wrap="square" rtlCol="0" anchor="t"/>
          <a:lstStyle/>
          <a:p>
            <a:pPr marL="0" indent="0">
              <a:buNone/>
            </a:pPr>
            <a:r>
              <a:rPr lang="en-US" sz="1100" dirty="0">
                <a:solidFill>
                  <a:srgbClr val="1A2A3A"/>
                </a:solidFill>
              </a:rPr>
              <a:t>Unutmak değil: anı ve sevgiye dayalı süregelen bağ kurmak.</a:t>
            </a:r>
            <a:endParaRPr lang="en-US" sz="1100" dirty="0"/>
          </a:p>
        </p:txBody>
      </p:sp>
      <p:sp>
        <p:nvSpPr>
          <p:cNvPr id="33" name="Shape 31"/>
          <p:cNvSpPr/>
          <p:nvPr/>
        </p:nvSpPr>
        <p:spPr>
          <a:xfrm>
            <a:off x="6912864" y="2487168"/>
            <a:ext cx="1792224" cy="18288"/>
          </a:xfrm>
          <a:prstGeom prst="rect">
            <a:avLst/>
          </a:prstGeom>
          <a:solidFill>
            <a:srgbClr val="D4E2EC"/>
          </a:solidFill>
          <a:ln w="6350">
            <a:solidFill>
              <a:srgbClr val="D4E2EC"/>
            </a:solidFill>
            <a:prstDash val="solid"/>
          </a:ln>
        </p:spPr>
        <p:txBody>
          <a:bodyPr/>
          <a:lstStyle/>
          <a:p>
            <a:endParaRPr lang="tr-TR"/>
          </a:p>
        </p:txBody>
      </p:sp>
      <p:sp>
        <p:nvSpPr>
          <p:cNvPr id="34" name="Text 32"/>
          <p:cNvSpPr/>
          <p:nvPr/>
        </p:nvSpPr>
        <p:spPr>
          <a:xfrm>
            <a:off x="6912864" y="2523744"/>
            <a:ext cx="1792224" cy="777240"/>
          </a:xfrm>
          <a:prstGeom prst="rect">
            <a:avLst/>
          </a:prstGeom>
          <a:noFill/>
          <a:ln/>
        </p:spPr>
        <p:txBody>
          <a:bodyPr wrap="square" rtlCol="0" anchor="t"/>
          <a:lstStyle/>
          <a:p>
            <a:pPr marL="0" indent="0">
              <a:buNone/>
            </a:pPr>
            <a:r>
              <a:rPr lang="en-US" sz="1050" i="1" dirty="0">
                <a:solidFill>
                  <a:srgbClr val="1B6B3A"/>
                </a:solidFill>
              </a:rPr>
              <a:t>PD rolü: bu dönüşüm sürecini desteklemek ve kolaylaştırmak.</a:t>
            </a:r>
            <a:endParaRPr lang="en-US" sz="1050" dirty="0"/>
          </a:p>
        </p:txBody>
      </p:sp>
      <p:sp>
        <p:nvSpPr>
          <p:cNvPr id="35" name="Shape 33"/>
          <p:cNvSpPr/>
          <p:nvPr/>
        </p:nvSpPr>
        <p:spPr>
          <a:xfrm>
            <a:off x="2313432" y="2249424"/>
            <a:ext cx="128016" cy="237744"/>
          </a:xfrm>
          <a:prstGeom prst="rightArrow">
            <a:avLst/>
          </a:prstGeom>
          <a:solidFill>
            <a:srgbClr val="4AACBB"/>
          </a:solidFill>
          <a:ln w="6350">
            <a:solidFill>
              <a:srgbClr val="4AACBB"/>
            </a:solidFill>
            <a:prstDash val="solid"/>
          </a:ln>
        </p:spPr>
        <p:txBody>
          <a:bodyPr/>
          <a:lstStyle/>
          <a:p>
            <a:endParaRPr lang="tr-TR"/>
          </a:p>
        </p:txBody>
      </p:sp>
      <p:sp>
        <p:nvSpPr>
          <p:cNvPr id="36" name="Shape 34"/>
          <p:cNvSpPr/>
          <p:nvPr/>
        </p:nvSpPr>
        <p:spPr>
          <a:xfrm>
            <a:off x="4489704" y="2249424"/>
            <a:ext cx="128016" cy="237744"/>
          </a:xfrm>
          <a:prstGeom prst="rightArrow">
            <a:avLst/>
          </a:prstGeom>
          <a:solidFill>
            <a:srgbClr val="4AACBB"/>
          </a:solidFill>
          <a:ln w="6350">
            <a:solidFill>
              <a:srgbClr val="4AACBB"/>
            </a:solidFill>
            <a:prstDash val="solid"/>
          </a:ln>
        </p:spPr>
        <p:txBody>
          <a:bodyPr/>
          <a:lstStyle/>
          <a:p>
            <a:endParaRPr lang="tr-TR"/>
          </a:p>
        </p:txBody>
      </p:sp>
      <p:sp>
        <p:nvSpPr>
          <p:cNvPr id="37" name="Shape 35"/>
          <p:cNvSpPr/>
          <p:nvPr/>
        </p:nvSpPr>
        <p:spPr>
          <a:xfrm>
            <a:off x="6665976" y="2249424"/>
            <a:ext cx="128016" cy="237744"/>
          </a:xfrm>
          <a:prstGeom prst="rightArrow">
            <a:avLst/>
          </a:prstGeom>
          <a:solidFill>
            <a:srgbClr val="4AACBB"/>
          </a:solidFill>
          <a:ln w="6350">
            <a:solidFill>
              <a:srgbClr val="4AACBB"/>
            </a:solidFill>
            <a:prstDash val="solid"/>
          </a:ln>
        </p:spPr>
        <p:txBody>
          <a:bodyPr/>
          <a:lstStyle/>
          <a:p>
            <a:endParaRPr lang="tr-TR"/>
          </a:p>
        </p:txBody>
      </p:sp>
      <p:sp>
        <p:nvSpPr>
          <p:cNvPr id="38" name="Text 36"/>
          <p:cNvSpPr/>
          <p:nvPr/>
        </p:nvSpPr>
        <p:spPr>
          <a:xfrm>
            <a:off x="320040" y="4572000"/>
            <a:ext cx="8503920" cy="329184"/>
          </a:xfrm>
          <a:prstGeom prst="rect">
            <a:avLst/>
          </a:prstGeom>
          <a:noFill/>
          <a:ln/>
        </p:spPr>
        <p:txBody>
          <a:bodyPr wrap="square" rtlCol="0" anchor="ctr"/>
          <a:lstStyle/>
          <a:p>
            <a:pPr marL="0" indent="0">
              <a:buNone/>
            </a:pPr>
            <a:r>
              <a:rPr lang="en-US" sz="1000" i="1" dirty="0">
                <a:solidFill>
                  <a:srgbClr val="2E7D87"/>
                </a:solidFill>
              </a:rPr>
              <a:t>Klinik Not: Yas doğrusal değildir. Görevler arasında gidiş-geliş normaldir. Okul bağlamında Görev 1 ve 3 en sık takılan noktalardır.</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Çocuk Beyni Ölümü Nasıl Anlar? (0–9 Yaş)</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Gelişimsel perspektif · PD müdahale ilkeleri</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1736436" cy="365760"/>
          </a:xfrm>
          <a:prstGeom prst="rect">
            <a:avLst/>
          </a:prstGeom>
          <a:solidFill>
            <a:srgbClr val="1B3A5C"/>
          </a:solidFill>
          <a:ln w="6350">
            <a:solidFill>
              <a:srgbClr val="1B3A5C"/>
            </a:solidFill>
            <a:prstDash val="solid"/>
          </a:ln>
        </p:spPr>
        <p:txBody>
          <a:bodyPr/>
          <a:lstStyle/>
          <a:p>
            <a:endParaRPr lang="tr-TR"/>
          </a:p>
        </p:txBody>
      </p:sp>
      <p:sp>
        <p:nvSpPr>
          <p:cNvPr id="8" name="Text 6"/>
          <p:cNvSpPr/>
          <p:nvPr/>
        </p:nvSpPr>
        <p:spPr>
          <a:xfrm>
            <a:off x="317730" y="960120"/>
            <a:ext cx="1649614" cy="365760"/>
          </a:xfrm>
          <a:prstGeom prst="rect">
            <a:avLst/>
          </a:prstGeom>
          <a:noFill/>
          <a:ln/>
        </p:spPr>
        <p:txBody>
          <a:bodyPr wrap="square" rtlCol="0" anchor="ctr"/>
          <a:lstStyle/>
          <a:p>
            <a:pPr marL="0" indent="0" algn="ctr">
              <a:buNone/>
            </a:pPr>
            <a:r>
              <a:rPr lang="en-US" sz="1100" b="1" dirty="0">
                <a:solidFill>
                  <a:srgbClr val="FFFFFF"/>
                </a:solidFill>
              </a:rPr>
              <a:t>Yaş &amp; Algı</a:t>
            </a:r>
            <a:endParaRPr lang="en-US" sz="1100" dirty="0"/>
          </a:p>
        </p:txBody>
      </p:sp>
      <p:sp>
        <p:nvSpPr>
          <p:cNvPr id="9" name="Shape 7"/>
          <p:cNvSpPr/>
          <p:nvPr/>
        </p:nvSpPr>
        <p:spPr>
          <a:xfrm>
            <a:off x="2054167" y="960120"/>
            <a:ext cx="3386050" cy="365760"/>
          </a:xfrm>
          <a:prstGeom prst="rect">
            <a:avLst/>
          </a:prstGeom>
          <a:solidFill>
            <a:srgbClr val="2E7D87"/>
          </a:solidFill>
          <a:ln w="6350">
            <a:solidFill>
              <a:srgbClr val="2E7D87"/>
            </a:solidFill>
            <a:prstDash val="solid"/>
          </a:ln>
        </p:spPr>
        <p:txBody>
          <a:bodyPr/>
          <a:lstStyle/>
          <a:p>
            <a:endParaRPr lang="tr-TR"/>
          </a:p>
        </p:txBody>
      </p:sp>
      <p:sp>
        <p:nvSpPr>
          <p:cNvPr id="10" name="Text 8"/>
          <p:cNvSpPr/>
          <p:nvPr/>
        </p:nvSpPr>
        <p:spPr>
          <a:xfrm>
            <a:off x="2097578" y="960120"/>
            <a:ext cx="3299229" cy="365760"/>
          </a:xfrm>
          <a:prstGeom prst="rect">
            <a:avLst/>
          </a:prstGeom>
          <a:noFill/>
          <a:ln/>
        </p:spPr>
        <p:txBody>
          <a:bodyPr wrap="square" rtlCol="0" anchor="ctr"/>
          <a:lstStyle/>
          <a:p>
            <a:pPr marL="0" indent="0" algn="ctr">
              <a:buNone/>
            </a:pPr>
            <a:r>
              <a:rPr lang="en-US" sz="1100" b="1" dirty="0">
                <a:solidFill>
                  <a:srgbClr val="FFFFFF"/>
                </a:solidFill>
              </a:rPr>
              <a:t>Tipik Tepki</a:t>
            </a:r>
            <a:endParaRPr lang="en-US" sz="1100" dirty="0"/>
          </a:p>
        </p:txBody>
      </p:sp>
      <p:sp>
        <p:nvSpPr>
          <p:cNvPr id="11" name="Shape 9"/>
          <p:cNvSpPr/>
          <p:nvPr/>
        </p:nvSpPr>
        <p:spPr>
          <a:xfrm>
            <a:off x="5483629" y="960120"/>
            <a:ext cx="3386050" cy="365760"/>
          </a:xfrm>
          <a:prstGeom prst="rect">
            <a:avLst/>
          </a:prstGeom>
          <a:solidFill>
            <a:srgbClr val="1B6B3A"/>
          </a:solidFill>
          <a:ln w="6350">
            <a:solidFill>
              <a:srgbClr val="1B6B3A"/>
            </a:solidFill>
            <a:prstDash val="solid"/>
          </a:ln>
        </p:spPr>
        <p:txBody>
          <a:bodyPr/>
          <a:lstStyle/>
          <a:p>
            <a:endParaRPr lang="tr-TR"/>
          </a:p>
        </p:txBody>
      </p:sp>
      <p:sp>
        <p:nvSpPr>
          <p:cNvPr id="12" name="Text 10"/>
          <p:cNvSpPr/>
          <p:nvPr/>
        </p:nvSpPr>
        <p:spPr>
          <a:xfrm>
            <a:off x="5527040" y="960120"/>
            <a:ext cx="3299229" cy="365760"/>
          </a:xfrm>
          <a:prstGeom prst="rect">
            <a:avLst/>
          </a:prstGeom>
          <a:noFill/>
          <a:ln/>
        </p:spPr>
        <p:txBody>
          <a:bodyPr wrap="square" rtlCol="0" anchor="ctr"/>
          <a:lstStyle/>
          <a:p>
            <a:pPr marL="0" indent="0" algn="ctr">
              <a:buNone/>
            </a:pPr>
            <a:r>
              <a:rPr lang="en-US" sz="1100" b="1" dirty="0">
                <a:solidFill>
                  <a:srgbClr val="FFFFFF"/>
                </a:solidFill>
              </a:rPr>
              <a:t>PD Müdahalesi</a:t>
            </a:r>
            <a:endParaRPr lang="en-US" sz="1100" dirty="0"/>
          </a:p>
        </p:txBody>
      </p:sp>
      <p:sp>
        <p:nvSpPr>
          <p:cNvPr id="13" name="Shape 11"/>
          <p:cNvSpPr/>
          <p:nvPr/>
        </p:nvSpPr>
        <p:spPr>
          <a:xfrm>
            <a:off x="274320" y="1371600"/>
            <a:ext cx="1736436" cy="978408"/>
          </a:xfrm>
          <a:prstGeom prst="rect">
            <a:avLst/>
          </a:prstGeom>
          <a:solidFill>
            <a:srgbClr val="FFFFFF"/>
          </a:solidFill>
          <a:ln w="6350">
            <a:solidFill>
              <a:srgbClr val="D4E2EC"/>
            </a:solidFill>
            <a:prstDash val="solid"/>
          </a:ln>
        </p:spPr>
        <p:txBody>
          <a:bodyPr/>
          <a:lstStyle/>
          <a:p>
            <a:endParaRPr lang="tr-TR"/>
          </a:p>
        </p:txBody>
      </p:sp>
      <p:sp>
        <p:nvSpPr>
          <p:cNvPr id="14" name="Text 12"/>
          <p:cNvSpPr/>
          <p:nvPr/>
        </p:nvSpPr>
        <p:spPr>
          <a:xfrm>
            <a:off x="343777" y="1408176"/>
            <a:ext cx="1597521" cy="905256"/>
          </a:xfrm>
          <a:prstGeom prst="rect">
            <a:avLst/>
          </a:prstGeom>
          <a:noFill/>
          <a:ln/>
        </p:spPr>
        <p:txBody>
          <a:bodyPr wrap="square" rtlCol="0" anchor="ctr"/>
          <a:lstStyle/>
          <a:p>
            <a:pPr marL="0" indent="0">
              <a:buNone/>
            </a:pPr>
            <a:r>
              <a:rPr lang="en-US" sz="1050" dirty="0">
                <a:solidFill>
                  <a:srgbClr val="1A2A3A"/>
                </a:solidFill>
              </a:rPr>
              <a:t>0–2 Yaş</a:t>
            </a:r>
            <a:endParaRPr lang="en-US" sz="1050" dirty="0"/>
          </a:p>
          <a:p>
            <a:pPr marL="0" indent="0">
              <a:buNone/>
            </a:pPr>
            <a:r>
              <a:rPr lang="en-US" sz="1050" dirty="0">
                <a:solidFill>
                  <a:srgbClr val="1A2A3A"/>
                </a:solidFill>
              </a:rPr>
              <a:t>Duyusal Boşluk</a:t>
            </a:r>
            <a:endParaRPr lang="en-US" sz="1050" dirty="0"/>
          </a:p>
        </p:txBody>
      </p:sp>
      <p:sp>
        <p:nvSpPr>
          <p:cNvPr id="15" name="Shape 13"/>
          <p:cNvSpPr/>
          <p:nvPr/>
        </p:nvSpPr>
        <p:spPr>
          <a:xfrm>
            <a:off x="2054167" y="1371600"/>
            <a:ext cx="3386050" cy="978408"/>
          </a:xfrm>
          <a:prstGeom prst="rect">
            <a:avLst/>
          </a:prstGeom>
          <a:solidFill>
            <a:srgbClr val="FFFFFF"/>
          </a:solidFill>
          <a:ln w="6350">
            <a:solidFill>
              <a:srgbClr val="D4E2EC"/>
            </a:solidFill>
            <a:prstDash val="solid"/>
          </a:ln>
        </p:spPr>
        <p:txBody>
          <a:bodyPr/>
          <a:lstStyle/>
          <a:p>
            <a:endParaRPr lang="tr-TR"/>
          </a:p>
        </p:txBody>
      </p:sp>
      <p:sp>
        <p:nvSpPr>
          <p:cNvPr id="16" name="Text 14"/>
          <p:cNvSpPr/>
          <p:nvPr/>
        </p:nvSpPr>
        <p:spPr>
          <a:xfrm>
            <a:off x="2123624" y="1408176"/>
            <a:ext cx="3247136" cy="905256"/>
          </a:xfrm>
          <a:prstGeom prst="rect">
            <a:avLst/>
          </a:prstGeom>
          <a:noFill/>
          <a:ln/>
        </p:spPr>
        <p:txBody>
          <a:bodyPr wrap="square" rtlCol="0" anchor="ctr"/>
          <a:lstStyle/>
          <a:p>
            <a:pPr marL="0" indent="0">
              <a:buNone/>
            </a:pPr>
            <a:r>
              <a:rPr lang="en-US" sz="1050" dirty="0">
                <a:solidFill>
                  <a:srgbClr val="1A2A3A"/>
                </a:solidFill>
              </a:rPr>
              <a:t>Ölüm kavramı yoktur. Rutin bozulmasını hisseder: ağlama, uyku/yeme bozukluğu, anne/baba arayışı.</a:t>
            </a:r>
            <a:endParaRPr lang="en-US" sz="1050" dirty="0"/>
          </a:p>
        </p:txBody>
      </p:sp>
      <p:sp>
        <p:nvSpPr>
          <p:cNvPr id="17" name="Shape 15"/>
          <p:cNvSpPr/>
          <p:nvPr/>
        </p:nvSpPr>
        <p:spPr>
          <a:xfrm>
            <a:off x="5483629" y="1371600"/>
            <a:ext cx="3386050" cy="978408"/>
          </a:xfrm>
          <a:prstGeom prst="rect">
            <a:avLst/>
          </a:prstGeom>
          <a:solidFill>
            <a:srgbClr val="FFFFFF"/>
          </a:solidFill>
          <a:ln w="6350">
            <a:solidFill>
              <a:srgbClr val="D4E2EC"/>
            </a:solidFill>
            <a:prstDash val="solid"/>
          </a:ln>
        </p:spPr>
        <p:txBody>
          <a:bodyPr/>
          <a:lstStyle/>
          <a:p>
            <a:endParaRPr lang="tr-TR"/>
          </a:p>
        </p:txBody>
      </p:sp>
      <p:sp>
        <p:nvSpPr>
          <p:cNvPr id="18" name="Text 16"/>
          <p:cNvSpPr/>
          <p:nvPr/>
        </p:nvSpPr>
        <p:spPr>
          <a:xfrm>
            <a:off x="5553086" y="1408176"/>
            <a:ext cx="3247136" cy="905256"/>
          </a:xfrm>
          <a:prstGeom prst="rect">
            <a:avLst/>
          </a:prstGeom>
          <a:noFill/>
          <a:ln/>
        </p:spPr>
        <p:txBody>
          <a:bodyPr wrap="square" rtlCol="0" anchor="ctr"/>
          <a:lstStyle/>
          <a:p>
            <a:pPr marL="0" indent="0">
              <a:buNone/>
            </a:pPr>
            <a:r>
              <a:rPr lang="en-US" sz="1050" dirty="0">
                <a:solidFill>
                  <a:srgbClr val="1A2A3A"/>
                </a:solidFill>
              </a:rPr>
              <a:t>Fiziksel yakınlık ve rutini koru. Kelimeler değil, varlığın teselli edicidir.</a:t>
            </a:r>
            <a:endParaRPr lang="en-US" sz="1050" dirty="0"/>
          </a:p>
        </p:txBody>
      </p:sp>
      <p:sp>
        <p:nvSpPr>
          <p:cNvPr id="19" name="Shape 17"/>
          <p:cNvSpPr/>
          <p:nvPr/>
        </p:nvSpPr>
        <p:spPr>
          <a:xfrm>
            <a:off x="274320" y="2395728"/>
            <a:ext cx="1736436" cy="978408"/>
          </a:xfrm>
          <a:prstGeom prst="rect">
            <a:avLst/>
          </a:prstGeom>
          <a:solidFill>
            <a:srgbClr val="F5F8FA"/>
          </a:solidFill>
          <a:ln w="6350">
            <a:solidFill>
              <a:srgbClr val="D4E2EC"/>
            </a:solidFill>
            <a:prstDash val="solid"/>
          </a:ln>
        </p:spPr>
        <p:txBody>
          <a:bodyPr/>
          <a:lstStyle/>
          <a:p>
            <a:endParaRPr lang="tr-TR"/>
          </a:p>
        </p:txBody>
      </p:sp>
      <p:sp>
        <p:nvSpPr>
          <p:cNvPr id="20" name="Text 18"/>
          <p:cNvSpPr/>
          <p:nvPr/>
        </p:nvSpPr>
        <p:spPr>
          <a:xfrm>
            <a:off x="343777" y="2432304"/>
            <a:ext cx="1597521" cy="905256"/>
          </a:xfrm>
          <a:prstGeom prst="rect">
            <a:avLst/>
          </a:prstGeom>
          <a:noFill/>
          <a:ln/>
        </p:spPr>
        <p:txBody>
          <a:bodyPr wrap="square" rtlCol="0" anchor="ctr"/>
          <a:lstStyle/>
          <a:p>
            <a:pPr marL="0" indent="0">
              <a:buNone/>
            </a:pPr>
            <a:r>
              <a:rPr lang="en-US" sz="1050" dirty="0">
                <a:solidFill>
                  <a:srgbClr val="1A2A3A"/>
                </a:solidFill>
              </a:rPr>
              <a:t>2–5 Yaş</a:t>
            </a:r>
            <a:endParaRPr lang="en-US" sz="1050" dirty="0"/>
          </a:p>
          <a:p>
            <a:pPr marL="0" indent="0">
              <a:buNone/>
            </a:pPr>
            <a:r>
              <a:rPr lang="en-US" sz="1050" dirty="0">
                <a:solidFill>
                  <a:srgbClr val="1A2A3A"/>
                </a:solidFill>
              </a:rPr>
              <a:t>Büyüsel Düşünce</a:t>
            </a:r>
            <a:endParaRPr lang="en-US" sz="1050" dirty="0"/>
          </a:p>
        </p:txBody>
      </p:sp>
      <p:sp>
        <p:nvSpPr>
          <p:cNvPr id="21" name="Shape 19"/>
          <p:cNvSpPr/>
          <p:nvPr/>
        </p:nvSpPr>
        <p:spPr>
          <a:xfrm>
            <a:off x="2054167" y="2395728"/>
            <a:ext cx="3386050" cy="978408"/>
          </a:xfrm>
          <a:prstGeom prst="rect">
            <a:avLst/>
          </a:prstGeom>
          <a:solidFill>
            <a:srgbClr val="F5F8FA"/>
          </a:solidFill>
          <a:ln w="6350">
            <a:solidFill>
              <a:srgbClr val="D4E2EC"/>
            </a:solidFill>
            <a:prstDash val="solid"/>
          </a:ln>
        </p:spPr>
        <p:txBody>
          <a:bodyPr/>
          <a:lstStyle/>
          <a:p>
            <a:endParaRPr lang="tr-TR"/>
          </a:p>
        </p:txBody>
      </p:sp>
      <p:sp>
        <p:nvSpPr>
          <p:cNvPr id="22" name="Text 20"/>
          <p:cNvSpPr/>
          <p:nvPr/>
        </p:nvSpPr>
        <p:spPr>
          <a:xfrm>
            <a:off x="2123624" y="2432304"/>
            <a:ext cx="3247136" cy="905256"/>
          </a:xfrm>
          <a:prstGeom prst="rect">
            <a:avLst/>
          </a:prstGeom>
          <a:noFill/>
          <a:ln/>
        </p:spPr>
        <p:txBody>
          <a:bodyPr wrap="square" rtlCol="0" anchor="ctr"/>
          <a:lstStyle/>
          <a:p>
            <a:pPr marL="0" indent="0">
              <a:buNone/>
            </a:pPr>
            <a:r>
              <a:rPr lang="en-US" sz="1050" dirty="0">
                <a:solidFill>
                  <a:srgbClr val="1A2A3A"/>
                </a:solidFill>
              </a:rPr>
              <a:t>Ölüm geçici ve geri döndürülebilirdir. 'Benim yaramazlığım mı öldürdü?' → yoğun suçluluk riski.</a:t>
            </a:r>
            <a:endParaRPr lang="en-US" sz="1050" dirty="0"/>
          </a:p>
        </p:txBody>
      </p:sp>
      <p:sp>
        <p:nvSpPr>
          <p:cNvPr id="23" name="Shape 21"/>
          <p:cNvSpPr/>
          <p:nvPr/>
        </p:nvSpPr>
        <p:spPr>
          <a:xfrm>
            <a:off x="5483629" y="2395728"/>
            <a:ext cx="3386050" cy="978408"/>
          </a:xfrm>
          <a:prstGeom prst="rect">
            <a:avLst/>
          </a:prstGeom>
          <a:solidFill>
            <a:srgbClr val="F5F8FA"/>
          </a:solidFill>
          <a:ln w="6350">
            <a:solidFill>
              <a:srgbClr val="D4E2EC"/>
            </a:solidFill>
            <a:prstDash val="solid"/>
          </a:ln>
        </p:spPr>
        <p:txBody>
          <a:bodyPr/>
          <a:lstStyle/>
          <a:p>
            <a:endParaRPr lang="tr-TR"/>
          </a:p>
        </p:txBody>
      </p:sp>
      <p:sp>
        <p:nvSpPr>
          <p:cNvPr id="24" name="Text 22"/>
          <p:cNvSpPr/>
          <p:nvPr/>
        </p:nvSpPr>
        <p:spPr>
          <a:xfrm>
            <a:off x="5553086" y="2432304"/>
            <a:ext cx="3247136" cy="905256"/>
          </a:xfrm>
          <a:prstGeom prst="rect">
            <a:avLst/>
          </a:prstGeom>
          <a:noFill/>
          <a:ln/>
        </p:spPr>
        <p:txBody>
          <a:bodyPr wrap="square" rtlCol="0" anchor="ctr"/>
          <a:lstStyle/>
          <a:p>
            <a:pPr marL="0" indent="0">
              <a:buNone/>
            </a:pPr>
            <a:r>
              <a:rPr lang="en-US" sz="1050" dirty="0">
                <a:solidFill>
                  <a:srgbClr val="1A2A3A"/>
                </a:solidFill>
              </a:rPr>
              <a:t>Suçluluğu açıkça ele al: 'Senin yapıp ettiğinle hiç ilgisi yok.' Örtmeceli dil ASLA kullanma.</a:t>
            </a:r>
            <a:endParaRPr lang="en-US" sz="1050" dirty="0"/>
          </a:p>
        </p:txBody>
      </p:sp>
      <p:sp>
        <p:nvSpPr>
          <p:cNvPr id="25" name="Shape 23"/>
          <p:cNvSpPr/>
          <p:nvPr/>
        </p:nvSpPr>
        <p:spPr>
          <a:xfrm>
            <a:off x="274320" y="3419856"/>
            <a:ext cx="1736436" cy="978408"/>
          </a:xfrm>
          <a:prstGeom prst="rect">
            <a:avLst/>
          </a:prstGeom>
          <a:solidFill>
            <a:srgbClr val="FFFFFF"/>
          </a:solidFill>
          <a:ln w="6350">
            <a:solidFill>
              <a:srgbClr val="D4E2EC"/>
            </a:solidFill>
            <a:prstDash val="solid"/>
          </a:ln>
        </p:spPr>
        <p:txBody>
          <a:bodyPr/>
          <a:lstStyle/>
          <a:p>
            <a:endParaRPr lang="tr-TR"/>
          </a:p>
        </p:txBody>
      </p:sp>
      <p:sp>
        <p:nvSpPr>
          <p:cNvPr id="26" name="Text 24"/>
          <p:cNvSpPr/>
          <p:nvPr/>
        </p:nvSpPr>
        <p:spPr>
          <a:xfrm>
            <a:off x="343777" y="3456432"/>
            <a:ext cx="1597521" cy="905256"/>
          </a:xfrm>
          <a:prstGeom prst="rect">
            <a:avLst/>
          </a:prstGeom>
          <a:noFill/>
          <a:ln/>
        </p:spPr>
        <p:txBody>
          <a:bodyPr wrap="square" rtlCol="0" anchor="ctr"/>
          <a:lstStyle/>
          <a:p>
            <a:pPr marL="0" indent="0">
              <a:buNone/>
            </a:pPr>
            <a:r>
              <a:rPr lang="en-US" sz="1050" dirty="0">
                <a:solidFill>
                  <a:srgbClr val="1A2A3A"/>
                </a:solidFill>
              </a:rPr>
              <a:t>6–9 Yaş</a:t>
            </a:r>
            <a:endParaRPr lang="en-US" sz="1050" dirty="0"/>
          </a:p>
          <a:p>
            <a:pPr marL="0" indent="0">
              <a:buNone/>
            </a:pPr>
            <a:r>
              <a:rPr lang="en-US" sz="1050" dirty="0">
                <a:solidFill>
                  <a:srgbClr val="1A2A3A"/>
                </a:solidFill>
              </a:rPr>
              <a:t>Biyolojik Merak</a:t>
            </a:r>
            <a:endParaRPr lang="en-US" sz="1050" dirty="0"/>
          </a:p>
        </p:txBody>
      </p:sp>
      <p:sp>
        <p:nvSpPr>
          <p:cNvPr id="27" name="Shape 25"/>
          <p:cNvSpPr/>
          <p:nvPr/>
        </p:nvSpPr>
        <p:spPr>
          <a:xfrm>
            <a:off x="2054167" y="3419856"/>
            <a:ext cx="3386050" cy="978408"/>
          </a:xfrm>
          <a:prstGeom prst="rect">
            <a:avLst/>
          </a:prstGeom>
          <a:solidFill>
            <a:srgbClr val="FFFFFF"/>
          </a:solidFill>
          <a:ln w="6350">
            <a:solidFill>
              <a:srgbClr val="D4E2EC"/>
            </a:solidFill>
            <a:prstDash val="solid"/>
          </a:ln>
        </p:spPr>
        <p:txBody>
          <a:bodyPr/>
          <a:lstStyle/>
          <a:p>
            <a:endParaRPr lang="tr-TR"/>
          </a:p>
        </p:txBody>
      </p:sp>
      <p:sp>
        <p:nvSpPr>
          <p:cNvPr id="28" name="Text 26"/>
          <p:cNvSpPr/>
          <p:nvPr/>
        </p:nvSpPr>
        <p:spPr>
          <a:xfrm>
            <a:off x="2123624" y="3456432"/>
            <a:ext cx="3247136" cy="905256"/>
          </a:xfrm>
          <a:prstGeom prst="rect">
            <a:avLst/>
          </a:prstGeom>
          <a:noFill/>
          <a:ln/>
        </p:spPr>
        <p:txBody>
          <a:bodyPr wrap="square" rtlCol="0" anchor="ctr"/>
          <a:lstStyle/>
          <a:p>
            <a:pPr marL="0" indent="0">
              <a:buNone/>
            </a:pPr>
            <a:r>
              <a:rPr lang="en-US" sz="1050" dirty="0">
                <a:solidFill>
                  <a:srgbClr val="1A2A3A"/>
                </a:solidFill>
              </a:rPr>
              <a:t>Ölüm kalıcıdır ama nedensellik tam oturmamıştır. Somut sorular: 'Mezarda üşür mü?'</a:t>
            </a:r>
            <a:endParaRPr lang="en-US" sz="1050" dirty="0"/>
          </a:p>
        </p:txBody>
      </p:sp>
      <p:sp>
        <p:nvSpPr>
          <p:cNvPr id="29" name="Shape 27"/>
          <p:cNvSpPr/>
          <p:nvPr/>
        </p:nvSpPr>
        <p:spPr>
          <a:xfrm>
            <a:off x="5483629" y="3419856"/>
            <a:ext cx="3386050" cy="978408"/>
          </a:xfrm>
          <a:prstGeom prst="rect">
            <a:avLst/>
          </a:prstGeom>
          <a:solidFill>
            <a:srgbClr val="FFFFFF"/>
          </a:solidFill>
          <a:ln w="6350">
            <a:solidFill>
              <a:srgbClr val="D4E2EC"/>
            </a:solidFill>
            <a:prstDash val="solid"/>
          </a:ln>
        </p:spPr>
        <p:txBody>
          <a:bodyPr/>
          <a:lstStyle/>
          <a:p>
            <a:endParaRPr lang="tr-TR"/>
          </a:p>
        </p:txBody>
      </p:sp>
      <p:sp>
        <p:nvSpPr>
          <p:cNvPr id="30" name="Text 28"/>
          <p:cNvSpPr/>
          <p:nvPr/>
        </p:nvSpPr>
        <p:spPr>
          <a:xfrm>
            <a:off x="5553086" y="3456432"/>
            <a:ext cx="3247136" cy="905256"/>
          </a:xfrm>
          <a:prstGeom prst="rect">
            <a:avLst/>
          </a:prstGeom>
          <a:noFill/>
          <a:ln/>
        </p:spPr>
        <p:txBody>
          <a:bodyPr wrap="square" rtlCol="0" anchor="ctr"/>
          <a:lstStyle/>
          <a:p>
            <a:pPr marL="0" indent="0">
              <a:buNone/>
            </a:pPr>
            <a:r>
              <a:rPr lang="en-US" sz="1050" dirty="0">
                <a:solidFill>
                  <a:srgbClr val="1A2A3A"/>
                </a:solidFill>
              </a:rPr>
              <a:t>Biyolojik ve somut sorulara dürüst, net yanıtlar ver. Soruları teşvik et.</a:t>
            </a:r>
            <a:endParaRPr lang="en-US" sz="1050" dirty="0"/>
          </a:p>
        </p:txBody>
      </p:sp>
      <p:sp>
        <p:nvSpPr>
          <p:cNvPr id="31" name="Text 29"/>
          <p:cNvSpPr/>
          <p:nvPr/>
        </p:nvSpPr>
        <p:spPr>
          <a:xfrm>
            <a:off x="274320" y="4544568"/>
            <a:ext cx="8595360" cy="329184"/>
          </a:xfrm>
          <a:prstGeom prst="rect">
            <a:avLst/>
          </a:prstGeom>
          <a:noFill/>
          <a:ln/>
        </p:spPr>
        <p:txBody>
          <a:bodyPr wrap="square" rtlCol="0" anchor="ctr"/>
          <a:lstStyle/>
          <a:p>
            <a:pPr marL="0" indent="0">
              <a:buNone/>
            </a:pPr>
            <a:r>
              <a:rPr lang="en-US" sz="1000" b="1" dirty="0">
                <a:solidFill>
                  <a:srgbClr val="A93226"/>
                </a:solidFill>
              </a:rPr>
              <a:t>⚠ 2-5 yaş: Çocukların büyük çoğunluğu kayıptan kendilerini sorumlu tutar. Bu varsayılan bir risk, istisnai değil.</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Ergen Beyni Ölümü Nasıl Anlar? (10–18 Yaş)</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Varoluşsal kriz · İntihar riski açısından en hassas dönem</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1929570" cy="365760"/>
          </a:xfrm>
          <a:prstGeom prst="rect">
            <a:avLst/>
          </a:prstGeom>
          <a:solidFill>
            <a:srgbClr val="1B3A5C"/>
          </a:solidFill>
          <a:ln w="6350">
            <a:solidFill>
              <a:srgbClr val="1B3A5C"/>
            </a:solidFill>
            <a:prstDash val="solid"/>
          </a:ln>
        </p:spPr>
        <p:txBody>
          <a:bodyPr/>
          <a:lstStyle/>
          <a:p>
            <a:endParaRPr lang="tr-TR"/>
          </a:p>
        </p:txBody>
      </p:sp>
      <p:sp>
        <p:nvSpPr>
          <p:cNvPr id="8" name="Text 6"/>
          <p:cNvSpPr/>
          <p:nvPr/>
        </p:nvSpPr>
        <p:spPr>
          <a:xfrm>
            <a:off x="318173" y="960120"/>
            <a:ext cx="1841862" cy="365760"/>
          </a:xfrm>
          <a:prstGeom prst="rect">
            <a:avLst/>
          </a:prstGeom>
          <a:noFill/>
          <a:ln/>
        </p:spPr>
        <p:txBody>
          <a:bodyPr wrap="square" rtlCol="0" anchor="ctr"/>
          <a:lstStyle/>
          <a:p>
            <a:pPr marL="0" indent="0" algn="ctr">
              <a:buNone/>
            </a:pPr>
            <a:r>
              <a:rPr lang="en-US" sz="1100" b="1" dirty="0">
                <a:solidFill>
                  <a:srgbClr val="FFFFFF"/>
                </a:solidFill>
              </a:rPr>
              <a:t>Yaş &amp; Algı</a:t>
            </a:r>
            <a:endParaRPr lang="en-US" sz="1100" dirty="0"/>
          </a:p>
        </p:txBody>
      </p:sp>
      <p:sp>
        <p:nvSpPr>
          <p:cNvPr id="9" name="Shape 7"/>
          <p:cNvSpPr/>
          <p:nvPr/>
        </p:nvSpPr>
        <p:spPr>
          <a:xfrm>
            <a:off x="2247744" y="960120"/>
            <a:ext cx="3332894" cy="365760"/>
          </a:xfrm>
          <a:prstGeom prst="rect">
            <a:avLst/>
          </a:prstGeom>
          <a:solidFill>
            <a:srgbClr val="2E7D87"/>
          </a:solidFill>
          <a:ln w="6350">
            <a:solidFill>
              <a:srgbClr val="2E7D87"/>
            </a:solidFill>
            <a:prstDash val="solid"/>
          </a:ln>
        </p:spPr>
        <p:txBody>
          <a:bodyPr/>
          <a:lstStyle/>
          <a:p>
            <a:endParaRPr lang="tr-TR"/>
          </a:p>
        </p:txBody>
      </p:sp>
      <p:sp>
        <p:nvSpPr>
          <p:cNvPr id="10" name="Text 8"/>
          <p:cNvSpPr/>
          <p:nvPr/>
        </p:nvSpPr>
        <p:spPr>
          <a:xfrm>
            <a:off x="2291598" y="960120"/>
            <a:ext cx="3245186" cy="365760"/>
          </a:xfrm>
          <a:prstGeom prst="rect">
            <a:avLst/>
          </a:prstGeom>
          <a:noFill/>
          <a:ln/>
        </p:spPr>
        <p:txBody>
          <a:bodyPr wrap="square" rtlCol="0" anchor="ctr"/>
          <a:lstStyle/>
          <a:p>
            <a:pPr marL="0" indent="0" algn="ctr">
              <a:buNone/>
            </a:pPr>
            <a:r>
              <a:rPr lang="en-US" sz="1100" b="1" dirty="0">
                <a:solidFill>
                  <a:srgbClr val="FFFFFF"/>
                </a:solidFill>
              </a:rPr>
              <a:t>Tipik Tepki</a:t>
            </a:r>
            <a:endParaRPr lang="en-US" sz="1100" dirty="0"/>
          </a:p>
        </p:txBody>
      </p:sp>
      <p:sp>
        <p:nvSpPr>
          <p:cNvPr id="11" name="Shape 9"/>
          <p:cNvSpPr/>
          <p:nvPr/>
        </p:nvSpPr>
        <p:spPr>
          <a:xfrm>
            <a:off x="5624493" y="960120"/>
            <a:ext cx="3245186" cy="365760"/>
          </a:xfrm>
          <a:prstGeom prst="rect">
            <a:avLst/>
          </a:prstGeom>
          <a:solidFill>
            <a:srgbClr val="1B6B3A"/>
          </a:solidFill>
          <a:ln w="6350">
            <a:solidFill>
              <a:srgbClr val="1B6B3A"/>
            </a:solidFill>
            <a:prstDash val="solid"/>
          </a:ln>
        </p:spPr>
        <p:txBody>
          <a:bodyPr/>
          <a:lstStyle/>
          <a:p>
            <a:endParaRPr lang="tr-TR"/>
          </a:p>
        </p:txBody>
      </p:sp>
      <p:sp>
        <p:nvSpPr>
          <p:cNvPr id="12" name="Text 10"/>
          <p:cNvSpPr/>
          <p:nvPr/>
        </p:nvSpPr>
        <p:spPr>
          <a:xfrm>
            <a:off x="5668346" y="960120"/>
            <a:ext cx="3157479" cy="365760"/>
          </a:xfrm>
          <a:prstGeom prst="rect">
            <a:avLst/>
          </a:prstGeom>
          <a:noFill/>
          <a:ln/>
        </p:spPr>
        <p:txBody>
          <a:bodyPr wrap="square" rtlCol="0" anchor="ctr"/>
          <a:lstStyle/>
          <a:p>
            <a:pPr marL="0" indent="0" algn="ctr">
              <a:buNone/>
            </a:pPr>
            <a:r>
              <a:rPr lang="en-US" sz="1100" b="1" dirty="0">
                <a:solidFill>
                  <a:srgbClr val="FFFFFF"/>
                </a:solidFill>
              </a:rPr>
              <a:t>PD Müdahalesi</a:t>
            </a:r>
            <a:endParaRPr lang="en-US" sz="1100" dirty="0"/>
          </a:p>
        </p:txBody>
      </p:sp>
      <p:sp>
        <p:nvSpPr>
          <p:cNvPr id="13" name="Shape 11"/>
          <p:cNvSpPr/>
          <p:nvPr/>
        </p:nvSpPr>
        <p:spPr>
          <a:xfrm>
            <a:off x="274320" y="1371600"/>
            <a:ext cx="1929570" cy="1508760"/>
          </a:xfrm>
          <a:prstGeom prst="rect">
            <a:avLst/>
          </a:prstGeom>
          <a:solidFill>
            <a:srgbClr val="FFFFFF"/>
          </a:solidFill>
          <a:ln w="6350">
            <a:solidFill>
              <a:srgbClr val="D4E2EC"/>
            </a:solidFill>
            <a:prstDash val="solid"/>
          </a:ln>
        </p:spPr>
        <p:txBody>
          <a:bodyPr/>
          <a:lstStyle/>
          <a:p>
            <a:endParaRPr lang="tr-TR"/>
          </a:p>
        </p:txBody>
      </p:sp>
      <p:sp>
        <p:nvSpPr>
          <p:cNvPr id="14" name="Text 12"/>
          <p:cNvSpPr/>
          <p:nvPr/>
        </p:nvSpPr>
        <p:spPr>
          <a:xfrm>
            <a:off x="344486" y="1417320"/>
            <a:ext cx="1789238" cy="1417320"/>
          </a:xfrm>
          <a:prstGeom prst="rect">
            <a:avLst/>
          </a:prstGeom>
          <a:noFill/>
          <a:ln/>
        </p:spPr>
        <p:txBody>
          <a:bodyPr wrap="square" rtlCol="0" anchor="t"/>
          <a:lstStyle/>
          <a:p>
            <a:pPr marL="0" indent="0">
              <a:buNone/>
            </a:pPr>
            <a:r>
              <a:rPr lang="en-US" sz="1050" dirty="0">
                <a:solidFill>
                  <a:srgbClr val="1A2A3A"/>
                </a:solidFill>
              </a:rPr>
              <a:t>10–12 Yaş</a:t>
            </a:r>
            <a:endParaRPr lang="en-US" sz="1050" dirty="0"/>
          </a:p>
          <a:p>
            <a:pPr marL="0" indent="0">
              <a:buNone/>
            </a:pPr>
            <a:r>
              <a:rPr lang="en-US" sz="1050" dirty="0">
                <a:solidFill>
                  <a:srgbClr val="1A2A3A"/>
                </a:solidFill>
              </a:rPr>
              <a:t>Evrensellik &amp; Adalet</a:t>
            </a:r>
            <a:endParaRPr lang="en-US" sz="1050" dirty="0"/>
          </a:p>
        </p:txBody>
      </p:sp>
      <p:sp>
        <p:nvSpPr>
          <p:cNvPr id="15" name="Shape 13"/>
          <p:cNvSpPr/>
          <p:nvPr/>
        </p:nvSpPr>
        <p:spPr>
          <a:xfrm>
            <a:off x="2247744" y="1371600"/>
            <a:ext cx="3332894" cy="1508760"/>
          </a:xfrm>
          <a:prstGeom prst="rect">
            <a:avLst/>
          </a:prstGeom>
          <a:solidFill>
            <a:srgbClr val="FFFFFF"/>
          </a:solidFill>
          <a:ln w="6350">
            <a:solidFill>
              <a:srgbClr val="D4E2EC"/>
            </a:solidFill>
            <a:prstDash val="solid"/>
          </a:ln>
        </p:spPr>
        <p:txBody>
          <a:bodyPr/>
          <a:lstStyle/>
          <a:p>
            <a:endParaRPr lang="tr-TR"/>
          </a:p>
        </p:txBody>
      </p:sp>
      <p:sp>
        <p:nvSpPr>
          <p:cNvPr id="16" name="Text 14"/>
          <p:cNvSpPr/>
          <p:nvPr/>
        </p:nvSpPr>
        <p:spPr>
          <a:xfrm>
            <a:off x="2317910" y="1417320"/>
            <a:ext cx="3192562" cy="1417320"/>
          </a:xfrm>
          <a:prstGeom prst="rect">
            <a:avLst/>
          </a:prstGeom>
          <a:noFill/>
          <a:ln/>
        </p:spPr>
        <p:txBody>
          <a:bodyPr wrap="square" rtlCol="0" anchor="t"/>
          <a:lstStyle/>
          <a:p>
            <a:pPr marL="0" indent="0">
              <a:buNone/>
            </a:pPr>
            <a:r>
              <a:rPr lang="en-US" sz="1050" dirty="0">
                <a:solidFill>
                  <a:srgbClr val="1A2A3A"/>
                </a:solidFill>
              </a:rPr>
              <a:t>Kendi ölümlülüğünü kavrar. Güçlü 'Neden o?' adalet sorgulaması. Akademik gerileme, öfke, içe kapanma.</a:t>
            </a:r>
            <a:endParaRPr lang="en-US" sz="1050" dirty="0"/>
          </a:p>
        </p:txBody>
      </p:sp>
      <p:sp>
        <p:nvSpPr>
          <p:cNvPr id="17" name="Shape 15"/>
          <p:cNvSpPr/>
          <p:nvPr/>
        </p:nvSpPr>
        <p:spPr>
          <a:xfrm>
            <a:off x="5624493" y="1371600"/>
            <a:ext cx="3245186" cy="1508760"/>
          </a:xfrm>
          <a:prstGeom prst="rect">
            <a:avLst/>
          </a:prstGeom>
          <a:solidFill>
            <a:srgbClr val="FFFFFF"/>
          </a:solidFill>
          <a:ln w="6350">
            <a:solidFill>
              <a:srgbClr val="D4E2EC"/>
            </a:solidFill>
            <a:prstDash val="solid"/>
          </a:ln>
        </p:spPr>
        <p:txBody>
          <a:bodyPr/>
          <a:lstStyle/>
          <a:p>
            <a:endParaRPr lang="tr-TR"/>
          </a:p>
        </p:txBody>
      </p:sp>
      <p:sp>
        <p:nvSpPr>
          <p:cNvPr id="18" name="Text 16"/>
          <p:cNvSpPr/>
          <p:nvPr/>
        </p:nvSpPr>
        <p:spPr>
          <a:xfrm>
            <a:off x="5694659" y="1417320"/>
            <a:ext cx="3104854" cy="1417320"/>
          </a:xfrm>
          <a:prstGeom prst="rect">
            <a:avLst/>
          </a:prstGeom>
          <a:noFill/>
          <a:ln/>
        </p:spPr>
        <p:txBody>
          <a:bodyPr wrap="square" rtlCol="0" anchor="t"/>
          <a:lstStyle/>
          <a:p>
            <a:pPr marL="0" indent="0">
              <a:buNone/>
            </a:pPr>
            <a:r>
              <a:rPr lang="en-US" sz="1050" dirty="0">
                <a:solidFill>
                  <a:srgbClr val="1A2A3A"/>
                </a:solidFill>
              </a:rPr>
              <a:t>Adaletsizlik duygusuna yer aç: 'Haklısın, bu çok haksızca.' Akran desteğini kolaylaştır.</a:t>
            </a:r>
            <a:endParaRPr lang="en-US" sz="1050" dirty="0"/>
          </a:p>
        </p:txBody>
      </p:sp>
      <p:sp>
        <p:nvSpPr>
          <p:cNvPr id="19" name="Shape 17"/>
          <p:cNvSpPr/>
          <p:nvPr/>
        </p:nvSpPr>
        <p:spPr>
          <a:xfrm>
            <a:off x="274320" y="2926080"/>
            <a:ext cx="1929570" cy="1508760"/>
          </a:xfrm>
          <a:prstGeom prst="rect">
            <a:avLst/>
          </a:prstGeom>
          <a:solidFill>
            <a:srgbClr val="F5F8FA"/>
          </a:solidFill>
          <a:ln w="6350">
            <a:solidFill>
              <a:srgbClr val="D4E2EC"/>
            </a:solidFill>
            <a:prstDash val="solid"/>
          </a:ln>
        </p:spPr>
        <p:txBody>
          <a:bodyPr/>
          <a:lstStyle/>
          <a:p>
            <a:endParaRPr lang="tr-TR"/>
          </a:p>
        </p:txBody>
      </p:sp>
      <p:sp>
        <p:nvSpPr>
          <p:cNvPr id="20" name="Text 18"/>
          <p:cNvSpPr/>
          <p:nvPr/>
        </p:nvSpPr>
        <p:spPr>
          <a:xfrm>
            <a:off x="344486" y="2971800"/>
            <a:ext cx="1789238" cy="1417320"/>
          </a:xfrm>
          <a:prstGeom prst="rect">
            <a:avLst/>
          </a:prstGeom>
          <a:noFill/>
          <a:ln/>
        </p:spPr>
        <p:txBody>
          <a:bodyPr wrap="square" rtlCol="0" anchor="t"/>
          <a:lstStyle/>
          <a:p>
            <a:pPr marL="0" indent="0">
              <a:buNone/>
            </a:pPr>
            <a:r>
              <a:rPr lang="en-US" sz="1050" dirty="0">
                <a:solidFill>
                  <a:srgbClr val="1A2A3A"/>
                </a:solidFill>
              </a:rPr>
              <a:t>13–18 Yaş</a:t>
            </a:r>
            <a:endParaRPr lang="en-US" sz="1050" dirty="0"/>
          </a:p>
          <a:p>
            <a:pPr marL="0" indent="0">
              <a:buNone/>
            </a:pPr>
            <a:r>
              <a:rPr lang="en-US" sz="1050" dirty="0">
                <a:solidFill>
                  <a:srgbClr val="1A2A3A"/>
                </a:solidFill>
              </a:rPr>
              <a:t>Varoluşsal Kriz &amp; Kimlik</a:t>
            </a:r>
            <a:endParaRPr lang="en-US" sz="1050" dirty="0"/>
          </a:p>
        </p:txBody>
      </p:sp>
      <p:sp>
        <p:nvSpPr>
          <p:cNvPr id="21" name="Shape 19"/>
          <p:cNvSpPr/>
          <p:nvPr/>
        </p:nvSpPr>
        <p:spPr>
          <a:xfrm>
            <a:off x="2247744" y="2926080"/>
            <a:ext cx="3332894" cy="1508760"/>
          </a:xfrm>
          <a:prstGeom prst="rect">
            <a:avLst/>
          </a:prstGeom>
          <a:solidFill>
            <a:srgbClr val="F5F8FA"/>
          </a:solidFill>
          <a:ln w="6350">
            <a:solidFill>
              <a:srgbClr val="D4E2EC"/>
            </a:solidFill>
            <a:prstDash val="solid"/>
          </a:ln>
        </p:spPr>
        <p:txBody>
          <a:bodyPr/>
          <a:lstStyle/>
          <a:p>
            <a:endParaRPr lang="tr-TR"/>
          </a:p>
        </p:txBody>
      </p:sp>
      <p:sp>
        <p:nvSpPr>
          <p:cNvPr id="22" name="Text 20"/>
          <p:cNvSpPr/>
          <p:nvPr/>
        </p:nvSpPr>
        <p:spPr>
          <a:xfrm>
            <a:off x="2317910" y="2971800"/>
            <a:ext cx="3192562" cy="1417320"/>
          </a:xfrm>
          <a:prstGeom prst="rect">
            <a:avLst/>
          </a:prstGeom>
          <a:noFill/>
          <a:ln/>
        </p:spPr>
        <p:txBody>
          <a:bodyPr wrap="square" rtlCol="0" anchor="t"/>
          <a:lstStyle/>
          <a:p>
            <a:pPr marL="0" indent="0">
              <a:buNone/>
            </a:pPr>
            <a:r>
              <a:rPr lang="en-US" sz="1050" dirty="0">
                <a:solidFill>
                  <a:srgbClr val="1A2A3A"/>
                </a:solidFill>
              </a:rPr>
              <a:t>Yetişkin düzeyinde kavrayış, ancak duygusal kapasite henüz olgunlaşmamış. İçe kapanma, risk alma, 'Hayatın anlamı ne?' sorgusu. ⚠ İntihar riski açısından en hassas dönem.</a:t>
            </a:r>
            <a:endParaRPr lang="en-US" sz="1050" dirty="0"/>
          </a:p>
        </p:txBody>
      </p:sp>
      <p:sp>
        <p:nvSpPr>
          <p:cNvPr id="23" name="Shape 21"/>
          <p:cNvSpPr/>
          <p:nvPr/>
        </p:nvSpPr>
        <p:spPr>
          <a:xfrm>
            <a:off x="5624493" y="2926080"/>
            <a:ext cx="3245186" cy="1508760"/>
          </a:xfrm>
          <a:prstGeom prst="rect">
            <a:avLst/>
          </a:prstGeom>
          <a:solidFill>
            <a:srgbClr val="F5F8FA"/>
          </a:solidFill>
          <a:ln w="6350">
            <a:solidFill>
              <a:srgbClr val="D4E2EC"/>
            </a:solidFill>
            <a:prstDash val="solid"/>
          </a:ln>
        </p:spPr>
        <p:txBody>
          <a:bodyPr/>
          <a:lstStyle/>
          <a:p>
            <a:endParaRPr lang="tr-TR"/>
          </a:p>
        </p:txBody>
      </p:sp>
      <p:sp>
        <p:nvSpPr>
          <p:cNvPr id="24" name="Text 22"/>
          <p:cNvSpPr/>
          <p:nvPr/>
        </p:nvSpPr>
        <p:spPr>
          <a:xfrm>
            <a:off x="5694659" y="2971800"/>
            <a:ext cx="3104854" cy="1417320"/>
          </a:xfrm>
          <a:prstGeom prst="rect">
            <a:avLst/>
          </a:prstGeom>
          <a:noFill/>
          <a:ln/>
        </p:spPr>
        <p:txBody>
          <a:bodyPr wrap="square" rtlCol="0" anchor="t"/>
          <a:lstStyle/>
          <a:p>
            <a:pPr marL="0" indent="0">
              <a:buNone/>
            </a:pPr>
            <a:r>
              <a:rPr lang="en-US" sz="1050" dirty="0">
                <a:solidFill>
                  <a:srgbClr val="1A2A3A"/>
                </a:solidFill>
              </a:rPr>
              <a:t>Anlam arayışını bastırma. Akran desteğini önceliklendir. Riskli davranışları yakından izle. C-SSRS uygula.</a:t>
            </a:r>
            <a:endParaRPr lang="en-US" sz="1050" dirty="0"/>
          </a:p>
        </p:txBody>
      </p:sp>
      <p:sp>
        <p:nvSpPr>
          <p:cNvPr id="25" name="Shape 23"/>
          <p:cNvSpPr/>
          <p:nvPr/>
        </p:nvSpPr>
        <p:spPr>
          <a:xfrm>
            <a:off x="274320" y="4572000"/>
            <a:ext cx="8595360" cy="310896"/>
          </a:xfrm>
          <a:prstGeom prst="rect">
            <a:avLst/>
          </a:prstGeom>
          <a:solidFill>
            <a:srgbClr val="FDECEA"/>
          </a:solidFill>
          <a:ln w="6350">
            <a:solidFill>
              <a:srgbClr val="A93226"/>
            </a:solidFill>
            <a:prstDash val="solid"/>
          </a:ln>
        </p:spPr>
        <p:txBody>
          <a:bodyPr/>
          <a:lstStyle/>
          <a:p>
            <a:endParaRPr lang="tr-TR"/>
          </a:p>
        </p:txBody>
      </p:sp>
      <p:sp>
        <p:nvSpPr>
          <p:cNvPr id="26" name="Text 24"/>
          <p:cNvSpPr/>
          <p:nvPr/>
        </p:nvSpPr>
        <p:spPr>
          <a:xfrm>
            <a:off x="411480" y="4590288"/>
            <a:ext cx="8321040" cy="274320"/>
          </a:xfrm>
          <a:prstGeom prst="rect">
            <a:avLst/>
          </a:prstGeom>
          <a:noFill/>
          <a:ln/>
        </p:spPr>
        <p:txBody>
          <a:bodyPr wrap="square" rtlCol="0" anchor="ctr"/>
          <a:lstStyle/>
          <a:p>
            <a:pPr marL="0" indent="0">
              <a:buNone/>
            </a:pPr>
            <a:r>
              <a:rPr lang="en-US" sz="1000" b="1" dirty="0">
                <a:solidFill>
                  <a:srgbClr val="A93226"/>
                </a:solidFill>
              </a:rPr>
              <a:t>Kritik: 13-18 yaş bilişsel olarak yetişkin, duygusal olarak henüz değil. Bu uyumsuzluk intihar riskini artırır.</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Dalgalı Yas — 'Oyun Oynayabilir Miyim?'</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Çocukların bilgiyi küçük dozlarda işleme biçimi</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320040" y="1005840"/>
            <a:ext cx="8503920" cy="228600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320040" y="1005840"/>
            <a:ext cx="73152" cy="2286000"/>
          </a:xfrm>
          <a:prstGeom prst="rect">
            <a:avLst/>
          </a:prstGeom>
          <a:solidFill>
            <a:srgbClr val="2E7D87"/>
          </a:solidFill>
          <a:ln w="6350">
            <a:solidFill>
              <a:srgbClr val="2E7D87"/>
            </a:solidFill>
            <a:prstDash val="solid"/>
          </a:ln>
        </p:spPr>
        <p:txBody>
          <a:bodyPr/>
          <a:lstStyle/>
          <a:p>
            <a:endParaRPr lang="tr-TR"/>
          </a:p>
        </p:txBody>
      </p:sp>
      <p:sp>
        <p:nvSpPr>
          <p:cNvPr id="9" name="Text 7"/>
          <p:cNvSpPr/>
          <p:nvPr/>
        </p:nvSpPr>
        <p:spPr>
          <a:xfrm>
            <a:off x="594360" y="1097280"/>
            <a:ext cx="8046720" cy="347472"/>
          </a:xfrm>
          <a:prstGeom prst="rect">
            <a:avLst/>
          </a:prstGeom>
          <a:noFill/>
          <a:ln/>
        </p:spPr>
        <p:txBody>
          <a:bodyPr wrap="square" rtlCol="0" anchor="ctr"/>
          <a:lstStyle/>
          <a:p>
            <a:pPr marL="0" indent="0">
              <a:buNone/>
            </a:pPr>
            <a:r>
              <a:rPr lang="en-US" sz="1400" b="1" dirty="0">
                <a:solidFill>
                  <a:srgbClr val="1B3A5C"/>
                </a:solidFill>
              </a:rPr>
              <a:t>Çocuklar 'dalgalı yas' yaşar:</a:t>
            </a:r>
            <a:endParaRPr lang="en-US" sz="1400" dirty="0"/>
          </a:p>
        </p:txBody>
      </p:sp>
      <p:sp>
        <p:nvSpPr>
          <p:cNvPr id="10" name="Text 8"/>
          <p:cNvSpPr/>
          <p:nvPr/>
        </p:nvSpPr>
        <p:spPr>
          <a:xfrm>
            <a:off x="594360" y="1463040"/>
            <a:ext cx="8046720" cy="822960"/>
          </a:xfrm>
          <a:prstGeom prst="rect">
            <a:avLst/>
          </a:prstGeom>
          <a:noFill/>
          <a:ln/>
        </p:spPr>
        <p:txBody>
          <a:bodyPr wrap="square" rtlCol="0" anchor="ctr"/>
          <a:lstStyle/>
          <a:p>
            <a:pPr marL="0" indent="0">
              <a:buNone/>
            </a:pPr>
            <a:r>
              <a:rPr lang="en-US" sz="1300" dirty="0">
                <a:solidFill>
                  <a:srgbClr val="1A2A3A"/>
                </a:solidFill>
              </a:rPr>
              <a:t>Bir an ağlar, bir dakika sonra oyun oynamak ister. Bu umursamamak değil —</a:t>
            </a:r>
            <a:endParaRPr lang="en-US" sz="1300" dirty="0"/>
          </a:p>
          <a:p>
            <a:pPr marL="0" indent="0">
              <a:buNone/>
            </a:pPr>
            <a:r>
              <a:rPr lang="en-US" sz="1300" dirty="0">
                <a:solidFill>
                  <a:srgbClr val="1A2A3A"/>
                </a:solidFill>
              </a:rPr>
              <a:t>bilgiyi küçük dozlarda işleme biçimidir.</a:t>
            </a:r>
            <a:endParaRPr lang="en-US" sz="1300" dirty="0"/>
          </a:p>
        </p:txBody>
      </p:sp>
      <p:sp>
        <p:nvSpPr>
          <p:cNvPr id="11" name="Shape 9"/>
          <p:cNvSpPr/>
          <p:nvPr/>
        </p:nvSpPr>
        <p:spPr>
          <a:xfrm>
            <a:off x="320040" y="3474720"/>
            <a:ext cx="4160520" cy="1024128"/>
          </a:xfrm>
          <a:prstGeom prst="rect">
            <a:avLst/>
          </a:prstGeom>
          <a:solidFill>
            <a:srgbClr val="FDECEA"/>
          </a:solidFill>
          <a:ln w="6350">
            <a:solidFill>
              <a:srgbClr val="A93226"/>
            </a:solidFill>
            <a:prstDash val="solid"/>
          </a:ln>
        </p:spPr>
        <p:txBody>
          <a:bodyPr/>
          <a:lstStyle/>
          <a:p>
            <a:endParaRPr lang="tr-TR"/>
          </a:p>
        </p:txBody>
      </p:sp>
      <p:sp>
        <p:nvSpPr>
          <p:cNvPr id="12" name="Text 10"/>
          <p:cNvSpPr/>
          <p:nvPr/>
        </p:nvSpPr>
        <p:spPr>
          <a:xfrm>
            <a:off x="457200" y="3520440"/>
            <a:ext cx="3840480" cy="347472"/>
          </a:xfrm>
          <a:prstGeom prst="rect">
            <a:avLst/>
          </a:prstGeom>
          <a:noFill/>
          <a:ln/>
        </p:spPr>
        <p:txBody>
          <a:bodyPr wrap="square" rtlCol="0" anchor="ctr"/>
          <a:lstStyle/>
          <a:p>
            <a:pPr marL="0" indent="0">
              <a:buNone/>
            </a:pPr>
            <a:r>
              <a:rPr lang="en-US" sz="1200" b="1" dirty="0">
                <a:solidFill>
                  <a:srgbClr val="A93226"/>
                </a:solidFill>
              </a:rPr>
              <a:t>✗  Yanlış yorum</a:t>
            </a:r>
            <a:endParaRPr lang="en-US" sz="1200" dirty="0"/>
          </a:p>
        </p:txBody>
      </p:sp>
      <p:sp>
        <p:nvSpPr>
          <p:cNvPr id="13" name="Text 11"/>
          <p:cNvSpPr/>
          <p:nvPr/>
        </p:nvSpPr>
        <p:spPr>
          <a:xfrm>
            <a:off x="457200" y="3858768"/>
            <a:ext cx="3840480" cy="594360"/>
          </a:xfrm>
          <a:prstGeom prst="rect">
            <a:avLst/>
          </a:prstGeom>
          <a:noFill/>
          <a:ln/>
        </p:spPr>
        <p:txBody>
          <a:bodyPr wrap="square" rtlCol="0" anchor="ctr"/>
          <a:lstStyle/>
          <a:p>
            <a:pPr marL="0" indent="0">
              <a:buNone/>
            </a:pPr>
            <a:r>
              <a:rPr lang="en-US" sz="1100" dirty="0">
                <a:solidFill>
                  <a:srgbClr val="A93226"/>
                </a:solidFill>
              </a:rPr>
              <a:t>'Umursamıyor, üzülmüyor'</a:t>
            </a:r>
            <a:endParaRPr lang="en-US" sz="1100" dirty="0"/>
          </a:p>
          <a:p>
            <a:pPr marL="0" indent="0">
              <a:buNone/>
            </a:pPr>
            <a:r>
              <a:rPr lang="en-US" sz="1100" dirty="0">
                <a:solidFill>
                  <a:srgbClr val="A93226"/>
                </a:solidFill>
              </a:rPr>
              <a:t>'Ölümü anlamadı'</a:t>
            </a:r>
            <a:endParaRPr lang="en-US" sz="1100" dirty="0"/>
          </a:p>
          <a:p>
            <a:pPr marL="0" indent="0">
              <a:buNone/>
            </a:pPr>
            <a:r>
              <a:rPr lang="en-US" sz="1100" dirty="0">
                <a:solidFill>
                  <a:srgbClr val="A93226"/>
                </a:solidFill>
              </a:rPr>
              <a:t>'Etkilenmedi'</a:t>
            </a:r>
            <a:endParaRPr lang="en-US" sz="1100" dirty="0"/>
          </a:p>
        </p:txBody>
      </p:sp>
      <p:sp>
        <p:nvSpPr>
          <p:cNvPr id="14" name="Shape 12"/>
          <p:cNvSpPr/>
          <p:nvPr/>
        </p:nvSpPr>
        <p:spPr>
          <a:xfrm>
            <a:off x="4663440" y="3474720"/>
            <a:ext cx="4160520" cy="1024128"/>
          </a:xfrm>
          <a:prstGeom prst="rect">
            <a:avLst/>
          </a:prstGeom>
          <a:solidFill>
            <a:srgbClr val="E8F5EE"/>
          </a:solidFill>
          <a:ln w="6350">
            <a:solidFill>
              <a:srgbClr val="1B6B3A"/>
            </a:solidFill>
            <a:prstDash val="solid"/>
          </a:ln>
        </p:spPr>
        <p:txBody>
          <a:bodyPr/>
          <a:lstStyle/>
          <a:p>
            <a:endParaRPr lang="tr-TR"/>
          </a:p>
        </p:txBody>
      </p:sp>
      <p:sp>
        <p:nvSpPr>
          <p:cNvPr id="15" name="Text 13"/>
          <p:cNvSpPr/>
          <p:nvPr/>
        </p:nvSpPr>
        <p:spPr>
          <a:xfrm>
            <a:off x="4800600" y="3520440"/>
            <a:ext cx="3840480" cy="347472"/>
          </a:xfrm>
          <a:prstGeom prst="rect">
            <a:avLst/>
          </a:prstGeom>
          <a:noFill/>
          <a:ln/>
        </p:spPr>
        <p:txBody>
          <a:bodyPr wrap="square" rtlCol="0" anchor="ctr"/>
          <a:lstStyle/>
          <a:p>
            <a:pPr marL="0" indent="0">
              <a:buNone/>
            </a:pPr>
            <a:r>
              <a:rPr lang="en-US" sz="1200" b="1" dirty="0">
                <a:solidFill>
                  <a:srgbClr val="1B6B3A"/>
                </a:solidFill>
              </a:rPr>
              <a:t>✓  Doğru yanıt</a:t>
            </a:r>
            <a:endParaRPr lang="en-US" sz="1200" dirty="0"/>
          </a:p>
        </p:txBody>
      </p:sp>
      <p:sp>
        <p:nvSpPr>
          <p:cNvPr id="16" name="Text 14"/>
          <p:cNvSpPr/>
          <p:nvPr/>
        </p:nvSpPr>
        <p:spPr>
          <a:xfrm>
            <a:off x="4800600" y="3858768"/>
            <a:ext cx="3840480" cy="594360"/>
          </a:xfrm>
          <a:prstGeom prst="rect">
            <a:avLst/>
          </a:prstGeom>
          <a:noFill/>
          <a:ln/>
        </p:spPr>
        <p:txBody>
          <a:bodyPr wrap="square" rtlCol="0" anchor="ctr"/>
          <a:lstStyle/>
          <a:p>
            <a:pPr marL="0" indent="0">
              <a:buNone/>
            </a:pPr>
            <a:r>
              <a:rPr lang="en-US" sz="1100" dirty="0">
                <a:solidFill>
                  <a:srgbClr val="1B6B3A"/>
                </a:solidFill>
              </a:rPr>
              <a:t>'Tabii gidebilirsin. Konuşmak istersen beni bul.' Beyin ağır bilgiyi küçük dozlarda işler — bu sağlıklı bir savunma mekanizmasıdır.</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Yas Sisi (Grief Fog) — Sınıfta Akademik Beklentinin Yönetimi</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Nörobiyolojik stres tepkisi · Tembellik değil</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320040" y="1005840"/>
            <a:ext cx="8503920" cy="658368"/>
          </a:xfrm>
          <a:prstGeom prst="rect">
            <a:avLst/>
          </a:prstGeom>
          <a:solidFill>
            <a:srgbClr val="1B3A5C"/>
          </a:solidFill>
          <a:ln w="6350">
            <a:solidFill>
              <a:srgbClr val="1B3A5C"/>
            </a:solidFill>
            <a:prstDash val="solid"/>
          </a:ln>
        </p:spPr>
        <p:txBody>
          <a:bodyPr/>
          <a:lstStyle/>
          <a:p>
            <a:endParaRPr lang="tr-TR"/>
          </a:p>
        </p:txBody>
      </p:sp>
      <p:sp>
        <p:nvSpPr>
          <p:cNvPr id="8" name="Text 6"/>
          <p:cNvSpPr/>
          <p:nvPr/>
        </p:nvSpPr>
        <p:spPr>
          <a:xfrm>
            <a:off x="457200" y="1005840"/>
            <a:ext cx="2286000" cy="658368"/>
          </a:xfrm>
          <a:prstGeom prst="rect">
            <a:avLst/>
          </a:prstGeom>
          <a:noFill/>
          <a:ln/>
        </p:spPr>
        <p:txBody>
          <a:bodyPr wrap="square" rtlCol="0" anchor="ctr"/>
          <a:lstStyle/>
          <a:p>
            <a:pPr marL="0" indent="0">
              <a:buNone/>
            </a:pPr>
            <a:r>
              <a:rPr lang="en-US" sz="1300" b="1" dirty="0">
                <a:solidFill>
                  <a:srgbClr val="FFFFFF"/>
                </a:solidFill>
              </a:rPr>
              <a:t>Grief Fog Nedir?</a:t>
            </a:r>
            <a:endParaRPr lang="en-US" sz="1300" dirty="0"/>
          </a:p>
        </p:txBody>
      </p:sp>
      <p:sp>
        <p:nvSpPr>
          <p:cNvPr id="9" name="Text 7"/>
          <p:cNvSpPr/>
          <p:nvPr/>
        </p:nvSpPr>
        <p:spPr>
          <a:xfrm>
            <a:off x="2834640" y="1005840"/>
            <a:ext cx="5852160" cy="658368"/>
          </a:xfrm>
          <a:prstGeom prst="rect">
            <a:avLst/>
          </a:prstGeom>
          <a:noFill/>
          <a:ln/>
        </p:spPr>
        <p:txBody>
          <a:bodyPr wrap="square" rtlCol="0" anchor="ctr"/>
          <a:lstStyle/>
          <a:p>
            <a:pPr marL="0" indent="0">
              <a:buNone/>
            </a:pPr>
            <a:r>
              <a:rPr lang="en-US" sz="1200" dirty="0">
                <a:solidFill>
                  <a:srgbClr val="4AACBB"/>
                </a:solidFill>
              </a:rPr>
              <a:t>Dikkat, bellek ve yürütücü işlevin geçici çöküşü. Tembellik değil — nörobiyolojik bir stres tepkisidir.</a:t>
            </a:r>
            <a:endParaRPr lang="en-US" sz="1200" dirty="0"/>
          </a:p>
        </p:txBody>
      </p:sp>
      <p:sp>
        <p:nvSpPr>
          <p:cNvPr id="11" name="Shape 9"/>
          <p:cNvSpPr/>
          <p:nvPr/>
        </p:nvSpPr>
        <p:spPr>
          <a:xfrm>
            <a:off x="320040" y="1828800"/>
            <a:ext cx="2743200" cy="2606040"/>
          </a:xfrm>
          <a:prstGeom prst="rect">
            <a:avLst/>
          </a:prstGeom>
          <a:solidFill>
            <a:srgbClr val="FDECEA"/>
          </a:solidFill>
          <a:ln w="6350">
            <a:solidFill>
              <a:srgbClr val="D4E2EC"/>
            </a:solidFill>
            <a:prstDash val="solid"/>
          </a:ln>
        </p:spPr>
        <p:txBody>
          <a:bodyPr/>
          <a:lstStyle/>
          <a:p>
            <a:endParaRPr lang="tr-TR"/>
          </a:p>
        </p:txBody>
      </p:sp>
      <p:sp>
        <p:nvSpPr>
          <p:cNvPr id="12" name="Shape 10"/>
          <p:cNvSpPr/>
          <p:nvPr/>
        </p:nvSpPr>
        <p:spPr>
          <a:xfrm>
            <a:off x="320040" y="1828800"/>
            <a:ext cx="2743200" cy="457200"/>
          </a:xfrm>
          <a:prstGeom prst="rect">
            <a:avLst/>
          </a:prstGeom>
          <a:solidFill>
            <a:srgbClr val="A93226"/>
          </a:solidFill>
          <a:ln w="6350">
            <a:solidFill>
              <a:srgbClr val="A93226"/>
            </a:solidFill>
            <a:prstDash val="solid"/>
          </a:ln>
        </p:spPr>
        <p:txBody>
          <a:bodyPr/>
          <a:lstStyle/>
          <a:p>
            <a:endParaRPr lang="tr-TR"/>
          </a:p>
        </p:txBody>
      </p:sp>
      <p:sp>
        <p:nvSpPr>
          <p:cNvPr id="13" name="Text 11"/>
          <p:cNvSpPr/>
          <p:nvPr/>
        </p:nvSpPr>
        <p:spPr>
          <a:xfrm>
            <a:off x="393192" y="1828800"/>
            <a:ext cx="2596896" cy="457200"/>
          </a:xfrm>
          <a:prstGeom prst="rect">
            <a:avLst/>
          </a:prstGeom>
          <a:noFill/>
          <a:ln/>
        </p:spPr>
        <p:txBody>
          <a:bodyPr wrap="square" rtlCol="0" anchor="ctr"/>
          <a:lstStyle/>
          <a:p>
            <a:pPr marL="0" indent="0" algn="ctr">
              <a:buNone/>
            </a:pPr>
            <a:r>
              <a:rPr lang="en-US" sz="1100" b="1" dirty="0">
                <a:solidFill>
                  <a:srgbClr val="FFFFFF"/>
                </a:solidFill>
              </a:rPr>
              <a:t>1–2. Hafta</a:t>
            </a:r>
            <a:endParaRPr lang="en-US" sz="1100" dirty="0"/>
          </a:p>
          <a:p>
            <a:pPr marL="0" indent="0" algn="ctr">
              <a:buNone/>
            </a:pPr>
            <a:r>
              <a:rPr lang="en-US" sz="1100" b="1" dirty="0">
                <a:solidFill>
                  <a:srgbClr val="FFFFFF"/>
                </a:solidFill>
              </a:rPr>
              <a:t>Askıya Alma</a:t>
            </a:r>
            <a:endParaRPr lang="en-US" sz="1100" dirty="0"/>
          </a:p>
        </p:txBody>
      </p:sp>
      <p:sp>
        <p:nvSpPr>
          <p:cNvPr id="14" name="Text 12"/>
          <p:cNvSpPr/>
          <p:nvPr/>
        </p:nvSpPr>
        <p:spPr>
          <a:xfrm>
            <a:off x="429768" y="2331720"/>
            <a:ext cx="2523744" cy="2057400"/>
          </a:xfrm>
          <a:prstGeom prst="rect">
            <a:avLst/>
          </a:prstGeom>
          <a:noFill/>
          <a:ln/>
        </p:spPr>
        <p:txBody>
          <a:bodyPr wrap="square" rtlCol="0" anchor="t"/>
          <a:lstStyle/>
          <a:p>
            <a:pPr marL="0" indent="0">
              <a:buNone/>
            </a:pPr>
            <a:r>
              <a:rPr lang="en-US" sz="1100" dirty="0">
                <a:solidFill>
                  <a:srgbClr val="1A2A3A"/>
                </a:solidFill>
              </a:rPr>
              <a:t>Ödev muafiyeti.</a:t>
            </a:r>
            <a:endParaRPr lang="en-US" sz="1100" dirty="0"/>
          </a:p>
          <a:p>
            <a:pPr marL="0" indent="0">
              <a:buNone/>
            </a:pPr>
            <a:r>
              <a:rPr lang="en-US" sz="1100" dirty="0">
                <a:solidFill>
                  <a:srgbClr val="1A2A3A"/>
                </a:solidFill>
              </a:rPr>
              <a:t>Derse katılım zorunluluğu yok.</a:t>
            </a:r>
            <a:endParaRPr lang="en-US" sz="1100" dirty="0"/>
          </a:p>
          <a:p>
            <a:pPr marL="0" indent="0">
              <a:buNone/>
            </a:pPr>
            <a:r>
              <a:rPr lang="en-US" sz="1100" dirty="0">
                <a:solidFill>
                  <a:srgbClr val="1A2A3A"/>
                </a:solidFill>
              </a:rPr>
              <a:t>Sadece sınıfta var olması yeterli.</a:t>
            </a:r>
            <a:endParaRPr lang="en-US" sz="1100" dirty="0"/>
          </a:p>
          <a:p>
            <a:pPr marL="0" indent="0">
              <a:buNone/>
            </a:pPr>
            <a:r>
              <a:rPr lang="en-US" sz="1100" dirty="0">
                <a:solidFill>
                  <a:srgbClr val="1A2A3A"/>
                </a:solidFill>
              </a:rPr>
              <a:t>Ağlamak istediğinde çıkabilir.</a:t>
            </a:r>
            <a:endParaRPr lang="en-US" sz="1100" dirty="0"/>
          </a:p>
        </p:txBody>
      </p:sp>
      <p:sp>
        <p:nvSpPr>
          <p:cNvPr id="15" name="Shape 13"/>
          <p:cNvSpPr/>
          <p:nvPr/>
        </p:nvSpPr>
        <p:spPr>
          <a:xfrm>
            <a:off x="3200400" y="1828800"/>
            <a:ext cx="2743200" cy="2606040"/>
          </a:xfrm>
          <a:prstGeom prst="rect">
            <a:avLst/>
          </a:prstGeom>
          <a:solidFill>
            <a:srgbClr val="FEF3E2"/>
          </a:solidFill>
          <a:ln w="6350">
            <a:solidFill>
              <a:srgbClr val="D4E2EC"/>
            </a:solidFill>
            <a:prstDash val="solid"/>
          </a:ln>
        </p:spPr>
        <p:txBody>
          <a:bodyPr/>
          <a:lstStyle/>
          <a:p>
            <a:endParaRPr lang="tr-TR"/>
          </a:p>
        </p:txBody>
      </p:sp>
      <p:sp>
        <p:nvSpPr>
          <p:cNvPr id="16" name="Shape 14"/>
          <p:cNvSpPr/>
          <p:nvPr/>
        </p:nvSpPr>
        <p:spPr>
          <a:xfrm>
            <a:off x="3200400" y="1828800"/>
            <a:ext cx="2743200" cy="457200"/>
          </a:xfrm>
          <a:prstGeom prst="rect">
            <a:avLst/>
          </a:prstGeom>
          <a:solidFill>
            <a:srgbClr val="C9822A"/>
          </a:solidFill>
          <a:ln w="6350">
            <a:solidFill>
              <a:srgbClr val="C9822A"/>
            </a:solidFill>
            <a:prstDash val="solid"/>
          </a:ln>
        </p:spPr>
        <p:txBody>
          <a:bodyPr/>
          <a:lstStyle/>
          <a:p>
            <a:endParaRPr lang="tr-TR"/>
          </a:p>
        </p:txBody>
      </p:sp>
      <p:sp>
        <p:nvSpPr>
          <p:cNvPr id="17" name="Text 15"/>
          <p:cNvSpPr/>
          <p:nvPr/>
        </p:nvSpPr>
        <p:spPr>
          <a:xfrm>
            <a:off x="3273552" y="1828800"/>
            <a:ext cx="2596896" cy="457200"/>
          </a:xfrm>
          <a:prstGeom prst="rect">
            <a:avLst/>
          </a:prstGeom>
          <a:noFill/>
          <a:ln/>
        </p:spPr>
        <p:txBody>
          <a:bodyPr wrap="square" rtlCol="0" anchor="ctr"/>
          <a:lstStyle/>
          <a:p>
            <a:pPr marL="0" indent="0" algn="ctr">
              <a:buNone/>
            </a:pPr>
            <a:r>
              <a:rPr lang="en-US" sz="1100" b="1" dirty="0">
                <a:solidFill>
                  <a:srgbClr val="FFFFFF"/>
                </a:solidFill>
              </a:rPr>
              <a:t>3–4. Hafta</a:t>
            </a:r>
            <a:endParaRPr lang="en-US" sz="1100" dirty="0"/>
          </a:p>
          <a:p>
            <a:pPr marL="0" indent="0" algn="ctr">
              <a:buNone/>
            </a:pPr>
            <a:r>
              <a:rPr lang="en-US" sz="1100" b="1" dirty="0">
                <a:solidFill>
                  <a:srgbClr val="FFFFFF"/>
                </a:solidFill>
              </a:rPr>
              <a:t>Kademeli Dönüş</a:t>
            </a:r>
            <a:endParaRPr lang="en-US" sz="1100" dirty="0"/>
          </a:p>
        </p:txBody>
      </p:sp>
      <p:sp>
        <p:nvSpPr>
          <p:cNvPr id="18" name="Text 16"/>
          <p:cNvSpPr/>
          <p:nvPr/>
        </p:nvSpPr>
        <p:spPr>
          <a:xfrm>
            <a:off x="3310128" y="2331720"/>
            <a:ext cx="2523744" cy="2057400"/>
          </a:xfrm>
          <a:prstGeom prst="rect">
            <a:avLst/>
          </a:prstGeom>
          <a:noFill/>
          <a:ln/>
        </p:spPr>
        <p:txBody>
          <a:bodyPr wrap="square" rtlCol="0" anchor="t"/>
          <a:lstStyle/>
          <a:p>
            <a:pPr marL="0" indent="0">
              <a:buNone/>
            </a:pPr>
            <a:r>
              <a:rPr lang="en-US" sz="1100" dirty="0">
                <a:solidFill>
                  <a:srgbClr val="1A2A3A"/>
                </a:solidFill>
              </a:rPr>
              <a:t>Kısa, tamamlanabilir küçük görevler.</a:t>
            </a:r>
            <a:endParaRPr lang="en-US" sz="1100" dirty="0"/>
          </a:p>
          <a:p>
            <a:pPr marL="0" indent="0">
              <a:buNone/>
            </a:pPr>
            <a:r>
              <a:rPr lang="en-US" sz="1100" dirty="0">
                <a:solidFill>
                  <a:srgbClr val="1A2A3A"/>
                </a:solidFill>
              </a:rPr>
              <a:t>'Bugün sadece şunu yapsan yeterli.'</a:t>
            </a:r>
            <a:endParaRPr lang="en-US" sz="1100" dirty="0"/>
          </a:p>
          <a:p>
            <a:pPr marL="0" indent="0">
              <a:buNone/>
            </a:pPr>
            <a:r>
              <a:rPr lang="en-US" sz="1100" dirty="0">
                <a:solidFill>
                  <a:srgbClr val="1A2A3A"/>
                </a:solidFill>
              </a:rPr>
              <a:t>Başarı hissi önemli.</a:t>
            </a:r>
            <a:endParaRPr lang="en-US" sz="1100" dirty="0"/>
          </a:p>
          <a:p>
            <a:pPr marL="0" indent="0">
              <a:buNone/>
            </a:pPr>
            <a:r>
              <a:rPr lang="en-US" sz="1100" dirty="0">
                <a:solidFill>
                  <a:srgbClr val="1A2A3A"/>
                </a:solidFill>
              </a:rPr>
              <a:t>Sınıf içi sosyal bağ korunur.</a:t>
            </a:r>
            <a:endParaRPr lang="en-US" sz="1100" dirty="0"/>
          </a:p>
        </p:txBody>
      </p:sp>
      <p:sp>
        <p:nvSpPr>
          <p:cNvPr id="19" name="Shape 17"/>
          <p:cNvSpPr/>
          <p:nvPr/>
        </p:nvSpPr>
        <p:spPr>
          <a:xfrm>
            <a:off x="6080760" y="1828800"/>
            <a:ext cx="2743200" cy="2606040"/>
          </a:xfrm>
          <a:prstGeom prst="rect">
            <a:avLst/>
          </a:prstGeom>
          <a:solidFill>
            <a:srgbClr val="E8F5EE"/>
          </a:solidFill>
          <a:ln w="6350">
            <a:solidFill>
              <a:srgbClr val="D4E2EC"/>
            </a:solidFill>
            <a:prstDash val="solid"/>
          </a:ln>
        </p:spPr>
        <p:txBody>
          <a:bodyPr/>
          <a:lstStyle/>
          <a:p>
            <a:endParaRPr lang="tr-TR"/>
          </a:p>
        </p:txBody>
      </p:sp>
      <p:sp>
        <p:nvSpPr>
          <p:cNvPr id="20" name="Shape 18"/>
          <p:cNvSpPr/>
          <p:nvPr/>
        </p:nvSpPr>
        <p:spPr>
          <a:xfrm>
            <a:off x="6080760" y="1828800"/>
            <a:ext cx="2743200" cy="457200"/>
          </a:xfrm>
          <a:prstGeom prst="rect">
            <a:avLst/>
          </a:prstGeom>
          <a:solidFill>
            <a:srgbClr val="1B6B3A"/>
          </a:solidFill>
          <a:ln w="6350">
            <a:solidFill>
              <a:srgbClr val="1B6B3A"/>
            </a:solidFill>
            <a:prstDash val="solid"/>
          </a:ln>
        </p:spPr>
        <p:txBody>
          <a:bodyPr/>
          <a:lstStyle/>
          <a:p>
            <a:endParaRPr lang="tr-TR"/>
          </a:p>
        </p:txBody>
      </p:sp>
      <p:sp>
        <p:nvSpPr>
          <p:cNvPr id="21" name="Text 19"/>
          <p:cNvSpPr/>
          <p:nvPr/>
        </p:nvSpPr>
        <p:spPr>
          <a:xfrm>
            <a:off x="6153912" y="1828800"/>
            <a:ext cx="2596896" cy="457200"/>
          </a:xfrm>
          <a:prstGeom prst="rect">
            <a:avLst/>
          </a:prstGeom>
          <a:noFill/>
          <a:ln/>
        </p:spPr>
        <p:txBody>
          <a:bodyPr wrap="square" rtlCol="0" anchor="ctr"/>
          <a:lstStyle/>
          <a:p>
            <a:pPr marL="0" indent="0" algn="ctr">
              <a:buNone/>
            </a:pPr>
            <a:r>
              <a:rPr lang="en-US" sz="1100" b="1" dirty="0">
                <a:solidFill>
                  <a:srgbClr val="FFFFFF"/>
                </a:solidFill>
              </a:rPr>
              <a:t>1–3. Ay</a:t>
            </a:r>
            <a:endParaRPr lang="en-US" sz="1100" dirty="0"/>
          </a:p>
          <a:p>
            <a:pPr marL="0" indent="0" algn="ctr">
              <a:buNone/>
            </a:pPr>
            <a:r>
              <a:rPr lang="en-US" sz="1100" b="1" dirty="0">
                <a:solidFill>
                  <a:srgbClr val="FFFFFF"/>
                </a:solidFill>
              </a:rPr>
              <a:t>Esneklik</a:t>
            </a:r>
            <a:endParaRPr lang="en-US" sz="1100" dirty="0"/>
          </a:p>
        </p:txBody>
      </p:sp>
      <p:sp>
        <p:nvSpPr>
          <p:cNvPr id="22" name="Text 20"/>
          <p:cNvSpPr/>
          <p:nvPr/>
        </p:nvSpPr>
        <p:spPr>
          <a:xfrm>
            <a:off x="6190488" y="2331720"/>
            <a:ext cx="2523744" cy="2057400"/>
          </a:xfrm>
          <a:prstGeom prst="rect">
            <a:avLst/>
          </a:prstGeom>
          <a:noFill/>
          <a:ln/>
        </p:spPr>
        <p:txBody>
          <a:bodyPr wrap="square" rtlCol="0" anchor="t"/>
          <a:lstStyle/>
          <a:p>
            <a:pPr marL="0" indent="0">
              <a:buNone/>
            </a:pPr>
            <a:r>
              <a:rPr lang="en-US" sz="1100" dirty="0">
                <a:solidFill>
                  <a:srgbClr val="1A2A3A"/>
                </a:solidFill>
              </a:rPr>
              <a:t>Sınav tarihleri öğrenciyle birlikte belirlenir.</a:t>
            </a:r>
            <a:endParaRPr lang="en-US" sz="1100" dirty="0"/>
          </a:p>
          <a:p>
            <a:pPr marL="0" indent="0">
              <a:buNone/>
            </a:pPr>
            <a:r>
              <a:rPr lang="en-US" sz="1100" dirty="0">
                <a:solidFill>
                  <a:srgbClr val="1A2A3A"/>
                </a:solidFill>
              </a:rPr>
              <a:t>Telafi fırsatları sunulur.</a:t>
            </a:r>
            <a:endParaRPr lang="en-US" sz="1100" dirty="0"/>
          </a:p>
          <a:p>
            <a:pPr marL="0" indent="0">
              <a:buNone/>
            </a:pPr>
            <a:r>
              <a:rPr lang="en-US" sz="1100" dirty="0">
                <a:solidFill>
                  <a:srgbClr val="1A2A3A"/>
                </a:solidFill>
              </a:rPr>
              <a:t>Öğretmenin esnekliği sürmeli.</a:t>
            </a:r>
            <a:endParaRPr lang="en-US" sz="1100" dirty="0"/>
          </a:p>
          <a:p>
            <a:pPr marL="0" indent="0">
              <a:buNone/>
            </a:pPr>
            <a:r>
              <a:rPr lang="en-US" sz="1100" dirty="0">
                <a:solidFill>
                  <a:srgbClr val="1A2A3A"/>
                </a:solidFill>
              </a:rPr>
              <a:t>PD periyodik takip yapar.</a:t>
            </a:r>
            <a:endParaRPr lang="en-US" sz="1100" dirty="0"/>
          </a:p>
        </p:txBody>
      </p:sp>
      <p:sp>
        <p:nvSpPr>
          <p:cNvPr id="23" name="Text 21"/>
          <p:cNvSpPr/>
          <p:nvPr/>
        </p:nvSpPr>
        <p:spPr>
          <a:xfrm>
            <a:off x="320040" y="4544568"/>
            <a:ext cx="8503920" cy="320040"/>
          </a:xfrm>
          <a:prstGeom prst="rect">
            <a:avLst/>
          </a:prstGeom>
          <a:noFill/>
          <a:ln/>
        </p:spPr>
        <p:txBody>
          <a:bodyPr wrap="square" rtlCol="0" anchor="ctr"/>
          <a:lstStyle/>
          <a:p>
            <a:pPr marL="0" indent="0">
              <a:buNone/>
            </a:pPr>
            <a:r>
              <a:rPr lang="en-US" sz="1000" b="1" dirty="0">
                <a:solidFill>
                  <a:srgbClr val="A93226"/>
                </a:solidFill>
              </a:rPr>
              <a:t>⚠ Öğretmenin bu esnekliği haftalar sonra unutması en yaygın başarısızlık nedenidir.</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Kültürel Bağlam — Türk Ailelerinde Yas ve Okul Dinamikleri</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Kültürel normları yargılamayan, çocuğun ihtiyacını savunan konumlanma</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1005840"/>
            <a:ext cx="2834640" cy="1627632"/>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1005840"/>
            <a:ext cx="73152" cy="1627632"/>
          </a:xfrm>
          <a:prstGeom prst="rect">
            <a:avLst/>
          </a:prstGeom>
          <a:solidFill>
            <a:srgbClr val="2E7D87"/>
          </a:solidFill>
          <a:ln w="6350">
            <a:solidFill>
              <a:srgbClr val="2E7D87"/>
            </a:solidFill>
            <a:prstDash val="solid"/>
          </a:ln>
        </p:spPr>
        <p:txBody>
          <a:bodyPr/>
          <a:lstStyle/>
          <a:p>
            <a:endParaRPr lang="tr-TR"/>
          </a:p>
        </p:txBody>
      </p:sp>
      <p:sp>
        <p:nvSpPr>
          <p:cNvPr id="9" name="Text 7"/>
          <p:cNvSpPr/>
          <p:nvPr/>
        </p:nvSpPr>
        <p:spPr>
          <a:xfrm>
            <a:off x="475488" y="1097280"/>
            <a:ext cx="2560320" cy="365760"/>
          </a:xfrm>
          <a:prstGeom prst="rect">
            <a:avLst/>
          </a:prstGeom>
          <a:noFill/>
          <a:ln/>
        </p:spPr>
        <p:txBody>
          <a:bodyPr wrap="square" rtlCol="0" anchor="ctr"/>
          <a:lstStyle/>
          <a:p>
            <a:pPr marL="0" indent="0">
              <a:buNone/>
            </a:pPr>
            <a:r>
              <a:rPr lang="en-US" sz="1200" b="1" dirty="0">
                <a:solidFill>
                  <a:srgbClr val="1B3A5C"/>
                </a:solidFill>
              </a:rPr>
              <a:t>Sessizlik Normu</a:t>
            </a:r>
            <a:endParaRPr lang="en-US" sz="1200" dirty="0"/>
          </a:p>
        </p:txBody>
      </p:sp>
      <p:sp>
        <p:nvSpPr>
          <p:cNvPr id="10" name="Text 8"/>
          <p:cNvSpPr/>
          <p:nvPr/>
        </p:nvSpPr>
        <p:spPr>
          <a:xfrm>
            <a:off x="475488" y="1481328"/>
            <a:ext cx="2560320" cy="1115568"/>
          </a:xfrm>
          <a:prstGeom prst="rect">
            <a:avLst/>
          </a:prstGeom>
          <a:noFill/>
          <a:ln/>
        </p:spPr>
        <p:txBody>
          <a:bodyPr wrap="square" rtlCol="0" anchor="t"/>
          <a:lstStyle/>
          <a:p>
            <a:pPr marL="0" indent="0">
              <a:buNone/>
            </a:pPr>
            <a:r>
              <a:rPr lang="en-US" sz="1050" dirty="0">
                <a:solidFill>
                  <a:srgbClr val="1A2A3A"/>
                </a:solidFill>
              </a:rPr>
              <a:t>Ölümden 'korumak' için çocuğa bilgi verilmez. 'Anlayamaz' gerekçesiyle dışlanır → Çocuk kendi mitlerini üretir.</a:t>
            </a:r>
            <a:endParaRPr lang="en-US" sz="1050" dirty="0"/>
          </a:p>
        </p:txBody>
      </p:sp>
      <p:sp>
        <p:nvSpPr>
          <p:cNvPr id="11" name="Shape 9"/>
          <p:cNvSpPr/>
          <p:nvPr/>
        </p:nvSpPr>
        <p:spPr>
          <a:xfrm>
            <a:off x="3218688" y="1005840"/>
            <a:ext cx="2834640" cy="1627632"/>
          </a:xfrm>
          <a:prstGeom prst="rect">
            <a:avLst/>
          </a:prstGeom>
          <a:solidFill>
            <a:srgbClr val="F5F8FA"/>
          </a:solidFill>
          <a:ln w="6350">
            <a:solidFill>
              <a:srgbClr val="D4E2EC"/>
            </a:solidFill>
            <a:prstDash val="solid"/>
          </a:ln>
        </p:spPr>
        <p:txBody>
          <a:bodyPr/>
          <a:lstStyle/>
          <a:p>
            <a:endParaRPr lang="tr-TR"/>
          </a:p>
        </p:txBody>
      </p:sp>
      <p:sp>
        <p:nvSpPr>
          <p:cNvPr id="12" name="Shape 10"/>
          <p:cNvSpPr/>
          <p:nvPr/>
        </p:nvSpPr>
        <p:spPr>
          <a:xfrm>
            <a:off x="3218688" y="1005840"/>
            <a:ext cx="73152" cy="1627632"/>
          </a:xfrm>
          <a:prstGeom prst="rect">
            <a:avLst/>
          </a:prstGeom>
          <a:solidFill>
            <a:srgbClr val="2E7D87"/>
          </a:solidFill>
          <a:ln w="6350">
            <a:solidFill>
              <a:srgbClr val="2E7D87"/>
            </a:solidFill>
            <a:prstDash val="solid"/>
          </a:ln>
        </p:spPr>
        <p:txBody>
          <a:bodyPr/>
          <a:lstStyle/>
          <a:p>
            <a:endParaRPr lang="tr-TR"/>
          </a:p>
        </p:txBody>
      </p:sp>
      <p:sp>
        <p:nvSpPr>
          <p:cNvPr id="13" name="Text 11"/>
          <p:cNvSpPr/>
          <p:nvPr/>
        </p:nvSpPr>
        <p:spPr>
          <a:xfrm>
            <a:off x="3419856" y="1097280"/>
            <a:ext cx="2560320" cy="365760"/>
          </a:xfrm>
          <a:prstGeom prst="rect">
            <a:avLst/>
          </a:prstGeom>
          <a:noFill/>
          <a:ln/>
        </p:spPr>
        <p:txBody>
          <a:bodyPr wrap="square" rtlCol="0" anchor="ctr"/>
          <a:lstStyle/>
          <a:p>
            <a:pPr marL="0" indent="0">
              <a:buNone/>
            </a:pPr>
            <a:r>
              <a:rPr lang="en-US" sz="1200" b="1" dirty="0">
                <a:solidFill>
                  <a:srgbClr val="1B3A5C"/>
                </a:solidFill>
              </a:rPr>
              <a:t>Erkek Çocuğa Baskı</a:t>
            </a:r>
            <a:endParaRPr lang="en-US" sz="1200" dirty="0"/>
          </a:p>
        </p:txBody>
      </p:sp>
      <p:sp>
        <p:nvSpPr>
          <p:cNvPr id="14" name="Text 12"/>
          <p:cNvSpPr/>
          <p:nvPr/>
        </p:nvSpPr>
        <p:spPr>
          <a:xfrm>
            <a:off x="3419856" y="1481328"/>
            <a:ext cx="2560320" cy="1115568"/>
          </a:xfrm>
          <a:prstGeom prst="rect">
            <a:avLst/>
          </a:prstGeom>
          <a:noFill/>
          <a:ln/>
        </p:spPr>
        <p:txBody>
          <a:bodyPr wrap="square" rtlCol="0" anchor="t"/>
          <a:lstStyle/>
          <a:p>
            <a:pPr marL="0" indent="0">
              <a:buNone/>
            </a:pPr>
            <a:r>
              <a:rPr lang="en-US" sz="1050" dirty="0">
                <a:solidFill>
                  <a:srgbClr val="1A2A3A"/>
                </a:solidFill>
              </a:rPr>
              <a:t>'Artık evin erkeğisin', 'Ağlama, güçlü ol' mesajları. Duygusal bastırma sonraki yıllarda intihar risk faktörüdür.</a:t>
            </a:r>
            <a:endParaRPr lang="en-US" sz="1050" dirty="0"/>
          </a:p>
        </p:txBody>
      </p:sp>
      <p:sp>
        <p:nvSpPr>
          <p:cNvPr id="15" name="Shape 13"/>
          <p:cNvSpPr/>
          <p:nvPr/>
        </p:nvSpPr>
        <p:spPr>
          <a:xfrm>
            <a:off x="6163056" y="1005840"/>
            <a:ext cx="2834640" cy="1627632"/>
          </a:xfrm>
          <a:prstGeom prst="rect">
            <a:avLst/>
          </a:prstGeom>
          <a:solidFill>
            <a:srgbClr val="F5F8FA"/>
          </a:solidFill>
          <a:ln w="6350">
            <a:solidFill>
              <a:srgbClr val="D4E2EC"/>
            </a:solidFill>
            <a:prstDash val="solid"/>
          </a:ln>
        </p:spPr>
        <p:txBody>
          <a:bodyPr/>
          <a:lstStyle/>
          <a:p>
            <a:endParaRPr lang="tr-TR"/>
          </a:p>
        </p:txBody>
      </p:sp>
      <p:sp>
        <p:nvSpPr>
          <p:cNvPr id="16" name="Shape 14"/>
          <p:cNvSpPr/>
          <p:nvPr/>
        </p:nvSpPr>
        <p:spPr>
          <a:xfrm>
            <a:off x="6163056" y="1005840"/>
            <a:ext cx="73152" cy="1627632"/>
          </a:xfrm>
          <a:prstGeom prst="rect">
            <a:avLst/>
          </a:prstGeom>
          <a:solidFill>
            <a:srgbClr val="2E7D87"/>
          </a:solidFill>
          <a:ln w="6350">
            <a:solidFill>
              <a:srgbClr val="2E7D87"/>
            </a:solidFill>
            <a:prstDash val="solid"/>
          </a:ln>
        </p:spPr>
        <p:txBody>
          <a:bodyPr/>
          <a:lstStyle/>
          <a:p>
            <a:endParaRPr lang="tr-TR"/>
          </a:p>
        </p:txBody>
      </p:sp>
      <p:sp>
        <p:nvSpPr>
          <p:cNvPr id="17" name="Text 15"/>
          <p:cNvSpPr/>
          <p:nvPr/>
        </p:nvSpPr>
        <p:spPr>
          <a:xfrm>
            <a:off x="6364224" y="1097280"/>
            <a:ext cx="2560320" cy="365760"/>
          </a:xfrm>
          <a:prstGeom prst="rect">
            <a:avLst/>
          </a:prstGeom>
          <a:noFill/>
          <a:ln/>
        </p:spPr>
        <p:txBody>
          <a:bodyPr wrap="square" rtlCol="0" anchor="ctr"/>
          <a:lstStyle/>
          <a:p>
            <a:pPr marL="0" indent="0">
              <a:buNone/>
            </a:pPr>
            <a:r>
              <a:rPr lang="en-US" sz="1200" b="1" dirty="0">
                <a:solidFill>
                  <a:srgbClr val="1B3A5C"/>
                </a:solidFill>
              </a:rPr>
              <a:t>Dini Çerçeveleme</a:t>
            </a:r>
            <a:endParaRPr lang="en-US" sz="1200" dirty="0"/>
          </a:p>
        </p:txBody>
      </p:sp>
      <p:sp>
        <p:nvSpPr>
          <p:cNvPr id="18" name="Text 16"/>
          <p:cNvSpPr/>
          <p:nvPr/>
        </p:nvSpPr>
        <p:spPr>
          <a:xfrm>
            <a:off x="6364224" y="1481328"/>
            <a:ext cx="2560320" cy="1115568"/>
          </a:xfrm>
          <a:prstGeom prst="rect">
            <a:avLst/>
          </a:prstGeom>
          <a:noFill/>
          <a:ln/>
        </p:spPr>
        <p:txBody>
          <a:bodyPr wrap="square" rtlCol="0" anchor="t"/>
          <a:lstStyle/>
          <a:p>
            <a:pPr marL="0" indent="0">
              <a:buNone/>
            </a:pPr>
            <a:r>
              <a:rPr lang="en-US" sz="1050" dirty="0">
                <a:solidFill>
                  <a:srgbClr val="1A2A3A"/>
                </a:solidFill>
              </a:rPr>
              <a:t>'Allah'ın emri' bilişsel kabulü sağlar ama duygusal işlemeyi engelleyebilir. Her iki boyut birlikte ele alınmalıdır.</a:t>
            </a:r>
            <a:endParaRPr lang="en-US" sz="1050" dirty="0"/>
          </a:p>
        </p:txBody>
      </p:sp>
      <p:sp>
        <p:nvSpPr>
          <p:cNvPr id="19" name="Shape 17"/>
          <p:cNvSpPr/>
          <p:nvPr/>
        </p:nvSpPr>
        <p:spPr>
          <a:xfrm>
            <a:off x="274320" y="2743200"/>
            <a:ext cx="2834640" cy="1627632"/>
          </a:xfrm>
          <a:prstGeom prst="rect">
            <a:avLst/>
          </a:prstGeom>
          <a:solidFill>
            <a:srgbClr val="F5F8FA"/>
          </a:solidFill>
          <a:ln w="6350">
            <a:solidFill>
              <a:srgbClr val="D4E2EC"/>
            </a:solidFill>
            <a:prstDash val="solid"/>
          </a:ln>
        </p:spPr>
        <p:txBody>
          <a:bodyPr/>
          <a:lstStyle/>
          <a:p>
            <a:endParaRPr lang="tr-TR"/>
          </a:p>
        </p:txBody>
      </p:sp>
      <p:sp>
        <p:nvSpPr>
          <p:cNvPr id="20" name="Shape 18"/>
          <p:cNvSpPr/>
          <p:nvPr/>
        </p:nvSpPr>
        <p:spPr>
          <a:xfrm>
            <a:off x="274320" y="2743200"/>
            <a:ext cx="73152" cy="1627632"/>
          </a:xfrm>
          <a:prstGeom prst="rect">
            <a:avLst/>
          </a:prstGeom>
          <a:solidFill>
            <a:srgbClr val="2E7D87"/>
          </a:solidFill>
          <a:ln w="6350">
            <a:solidFill>
              <a:srgbClr val="2E7D87"/>
            </a:solidFill>
            <a:prstDash val="solid"/>
          </a:ln>
        </p:spPr>
        <p:txBody>
          <a:bodyPr/>
          <a:lstStyle/>
          <a:p>
            <a:endParaRPr lang="tr-TR"/>
          </a:p>
        </p:txBody>
      </p:sp>
      <p:sp>
        <p:nvSpPr>
          <p:cNvPr id="21" name="Text 19"/>
          <p:cNvSpPr/>
          <p:nvPr/>
        </p:nvSpPr>
        <p:spPr>
          <a:xfrm>
            <a:off x="475488" y="2834640"/>
            <a:ext cx="2560320" cy="365760"/>
          </a:xfrm>
          <a:prstGeom prst="rect">
            <a:avLst/>
          </a:prstGeom>
          <a:noFill/>
          <a:ln/>
        </p:spPr>
        <p:txBody>
          <a:bodyPr wrap="square" rtlCol="0" anchor="ctr"/>
          <a:lstStyle/>
          <a:p>
            <a:pPr marL="0" indent="0">
              <a:buNone/>
            </a:pPr>
            <a:r>
              <a:rPr lang="en-US" sz="1200" b="1" dirty="0">
                <a:solidFill>
                  <a:srgbClr val="1B3A5C"/>
                </a:solidFill>
              </a:rPr>
              <a:t>Aile-Okul Gerilimi</a:t>
            </a:r>
            <a:endParaRPr lang="en-US" sz="1200" dirty="0"/>
          </a:p>
        </p:txBody>
      </p:sp>
      <p:sp>
        <p:nvSpPr>
          <p:cNvPr id="22" name="Text 20"/>
          <p:cNvSpPr/>
          <p:nvPr/>
        </p:nvSpPr>
        <p:spPr>
          <a:xfrm>
            <a:off x="475488" y="3218688"/>
            <a:ext cx="2560320" cy="1115568"/>
          </a:xfrm>
          <a:prstGeom prst="rect">
            <a:avLst/>
          </a:prstGeom>
          <a:noFill/>
          <a:ln/>
        </p:spPr>
        <p:txBody>
          <a:bodyPr wrap="square" rtlCol="0" anchor="t"/>
          <a:lstStyle/>
          <a:p>
            <a:pPr marL="0" indent="0">
              <a:buNone/>
            </a:pPr>
            <a:r>
              <a:rPr lang="en-US" sz="1050" dirty="0">
                <a:solidFill>
                  <a:srgbClr val="1A2A3A"/>
                </a:solidFill>
              </a:rPr>
              <a:t>Bazı aileler çocuğun okulda yas işlemesini istemez. PD görevi: ailenin güvenini kazanarak işbirliği oluşturmak.</a:t>
            </a:r>
            <a:endParaRPr lang="en-US" sz="1050" dirty="0"/>
          </a:p>
        </p:txBody>
      </p:sp>
      <p:sp>
        <p:nvSpPr>
          <p:cNvPr id="23" name="Shape 21"/>
          <p:cNvSpPr/>
          <p:nvPr/>
        </p:nvSpPr>
        <p:spPr>
          <a:xfrm>
            <a:off x="3218688" y="2743200"/>
            <a:ext cx="2834640" cy="1627632"/>
          </a:xfrm>
          <a:prstGeom prst="rect">
            <a:avLst/>
          </a:prstGeom>
          <a:solidFill>
            <a:srgbClr val="F5F8FA"/>
          </a:solidFill>
          <a:ln w="6350">
            <a:solidFill>
              <a:srgbClr val="D4E2EC"/>
            </a:solidFill>
            <a:prstDash val="solid"/>
          </a:ln>
        </p:spPr>
        <p:txBody>
          <a:bodyPr/>
          <a:lstStyle/>
          <a:p>
            <a:endParaRPr lang="tr-TR"/>
          </a:p>
        </p:txBody>
      </p:sp>
      <p:sp>
        <p:nvSpPr>
          <p:cNvPr id="24" name="Shape 22"/>
          <p:cNvSpPr/>
          <p:nvPr/>
        </p:nvSpPr>
        <p:spPr>
          <a:xfrm>
            <a:off x="3218688" y="2743200"/>
            <a:ext cx="73152" cy="1627632"/>
          </a:xfrm>
          <a:prstGeom prst="rect">
            <a:avLst/>
          </a:prstGeom>
          <a:solidFill>
            <a:srgbClr val="2E7D87"/>
          </a:solidFill>
          <a:ln w="6350">
            <a:solidFill>
              <a:srgbClr val="2E7D87"/>
            </a:solidFill>
            <a:prstDash val="solid"/>
          </a:ln>
        </p:spPr>
        <p:txBody>
          <a:bodyPr/>
          <a:lstStyle/>
          <a:p>
            <a:endParaRPr lang="tr-TR"/>
          </a:p>
        </p:txBody>
      </p:sp>
      <p:sp>
        <p:nvSpPr>
          <p:cNvPr id="25" name="Text 23"/>
          <p:cNvSpPr/>
          <p:nvPr/>
        </p:nvSpPr>
        <p:spPr>
          <a:xfrm>
            <a:off x="3419856" y="2834640"/>
            <a:ext cx="2560320" cy="365760"/>
          </a:xfrm>
          <a:prstGeom prst="rect">
            <a:avLst/>
          </a:prstGeom>
          <a:noFill/>
          <a:ln/>
        </p:spPr>
        <p:txBody>
          <a:bodyPr wrap="square" rtlCol="0" anchor="ctr"/>
          <a:lstStyle/>
          <a:p>
            <a:pPr marL="0" indent="0">
              <a:buNone/>
            </a:pPr>
            <a:r>
              <a:rPr lang="en-US" sz="1200" b="1" dirty="0">
                <a:solidFill>
                  <a:srgbClr val="1B3A5C"/>
                </a:solidFill>
              </a:rPr>
              <a:t>Topluluk Ritüelleri</a:t>
            </a:r>
            <a:endParaRPr lang="en-US" sz="1200" dirty="0"/>
          </a:p>
        </p:txBody>
      </p:sp>
      <p:sp>
        <p:nvSpPr>
          <p:cNvPr id="26" name="Text 24"/>
          <p:cNvSpPr/>
          <p:nvPr/>
        </p:nvSpPr>
        <p:spPr>
          <a:xfrm>
            <a:off x="3419856" y="3218688"/>
            <a:ext cx="2560320" cy="1115568"/>
          </a:xfrm>
          <a:prstGeom prst="rect">
            <a:avLst/>
          </a:prstGeom>
          <a:noFill/>
          <a:ln/>
        </p:spPr>
        <p:txBody>
          <a:bodyPr wrap="square" rtlCol="0" anchor="t"/>
          <a:lstStyle/>
          <a:p>
            <a:pPr marL="0" indent="0">
              <a:buNone/>
            </a:pPr>
            <a:r>
              <a:rPr lang="en-US" sz="1050" dirty="0">
                <a:solidFill>
                  <a:srgbClr val="1A2A3A"/>
                </a:solidFill>
              </a:rPr>
              <a:t>Cenaze, mevlit, taziye törenlerine hazırlanmış ve desteklenmiş çocuğun katılımı faydalı olabilir.</a:t>
            </a:r>
            <a:endParaRPr lang="en-US" sz="1050" dirty="0"/>
          </a:p>
        </p:txBody>
      </p:sp>
      <p:sp>
        <p:nvSpPr>
          <p:cNvPr id="27" name="Shape 25"/>
          <p:cNvSpPr/>
          <p:nvPr/>
        </p:nvSpPr>
        <p:spPr>
          <a:xfrm>
            <a:off x="6163056" y="2743200"/>
            <a:ext cx="2834640" cy="1627632"/>
          </a:xfrm>
          <a:prstGeom prst="rect">
            <a:avLst/>
          </a:prstGeom>
          <a:solidFill>
            <a:srgbClr val="F5F8FA"/>
          </a:solidFill>
          <a:ln w="6350">
            <a:solidFill>
              <a:srgbClr val="D4E2EC"/>
            </a:solidFill>
            <a:prstDash val="solid"/>
          </a:ln>
        </p:spPr>
        <p:txBody>
          <a:bodyPr/>
          <a:lstStyle/>
          <a:p>
            <a:endParaRPr lang="tr-TR"/>
          </a:p>
        </p:txBody>
      </p:sp>
      <p:sp>
        <p:nvSpPr>
          <p:cNvPr id="28" name="Shape 26"/>
          <p:cNvSpPr/>
          <p:nvPr/>
        </p:nvSpPr>
        <p:spPr>
          <a:xfrm>
            <a:off x="6163056" y="2743200"/>
            <a:ext cx="73152" cy="1627632"/>
          </a:xfrm>
          <a:prstGeom prst="rect">
            <a:avLst/>
          </a:prstGeom>
          <a:solidFill>
            <a:srgbClr val="2E7D87"/>
          </a:solidFill>
          <a:ln w="6350">
            <a:solidFill>
              <a:srgbClr val="2E7D87"/>
            </a:solidFill>
            <a:prstDash val="solid"/>
          </a:ln>
        </p:spPr>
        <p:txBody>
          <a:bodyPr/>
          <a:lstStyle/>
          <a:p>
            <a:endParaRPr lang="tr-TR"/>
          </a:p>
        </p:txBody>
      </p:sp>
      <p:sp>
        <p:nvSpPr>
          <p:cNvPr id="29" name="Text 27"/>
          <p:cNvSpPr/>
          <p:nvPr/>
        </p:nvSpPr>
        <p:spPr>
          <a:xfrm>
            <a:off x="6364224" y="2834640"/>
            <a:ext cx="2560320" cy="365760"/>
          </a:xfrm>
          <a:prstGeom prst="rect">
            <a:avLst/>
          </a:prstGeom>
          <a:noFill/>
          <a:ln/>
        </p:spPr>
        <p:txBody>
          <a:bodyPr wrap="square" rtlCol="0" anchor="ctr"/>
          <a:lstStyle/>
          <a:p>
            <a:pPr marL="0" indent="0">
              <a:buNone/>
            </a:pPr>
            <a:r>
              <a:rPr lang="en-US" sz="1200" b="1" dirty="0">
                <a:solidFill>
                  <a:srgbClr val="1B3A5C"/>
                </a:solidFill>
              </a:rPr>
              <a:t>PD'nin Konumu</a:t>
            </a:r>
            <a:endParaRPr lang="en-US" sz="1200" dirty="0"/>
          </a:p>
        </p:txBody>
      </p:sp>
      <p:sp>
        <p:nvSpPr>
          <p:cNvPr id="30" name="Text 28"/>
          <p:cNvSpPr/>
          <p:nvPr/>
        </p:nvSpPr>
        <p:spPr>
          <a:xfrm>
            <a:off x="6364224" y="3218688"/>
            <a:ext cx="2560320" cy="1115568"/>
          </a:xfrm>
          <a:prstGeom prst="rect">
            <a:avLst/>
          </a:prstGeom>
          <a:noFill/>
          <a:ln/>
        </p:spPr>
        <p:txBody>
          <a:bodyPr wrap="square" rtlCol="0" anchor="t"/>
          <a:lstStyle/>
          <a:p>
            <a:pPr marL="0" indent="0">
              <a:buNone/>
            </a:pPr>
            <a:r>
              <a:rPr lang="en-US" sz="1050" dirty="0">
                <a:solidFill>
                  <a:srgbClr val="1A2A3A"/>
                </a:solidFill>
              </a:rPr>
              <a:t>Kültürel normları yargılamayan ama çocuğun psikolojik ihtiyacını savunan dil: 'Size destek olmak istiyorum.'</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Normal Yas mı, Komplike Yas mı? — DSM-5-TR Uzamış Yas Bozukluğu</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PD'nin ayırt etme ve sevk rehberi · APA (2022)</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4206240" cy="3291840"/>
          </a:xfrm>
          <a:prstGeom prst="rect">
            <a:avLst/>
          </a:prstGeom>
          <a:solidFill>
            <a:srgbClr val="E8F5EE"/>
          </a:solidFill>
          <a:ln w="6350">
            <a:solidFill>
              <a:srgbClr val="1B6B3A"/>
            </a:solidFill>
            <a:prstDash val="solid"/>
          </a:ln>
        </p:spPr>
        <p:txBody>
          <a:bodyPr/>
          <a:lstStyle/>
          <a:p>
            <a:endParaRPr lang="tr-TR"/>
          </a:p>
        </p:txBody>
      </p:sp>
      <p:sp>
        <p:nvSpPr>
          <p:cNvPr id="8" name="Text 6"/>
          <p:cNvSpPr/>
          <p:nvPr/>
        </p:nvSpPr>
        <p:spPr>
          <a:xfrm>
            <a:off x="411480" y="1005840"/>
            <a:ext cx="3931920" cy="365760"/>
          </a:xfrm>
          <a:prstGeom prst="rect">
            <a:avLst/>
          </a:prstGeom>
          <a:noFill/>
          <a:ln/>
        </p:spPr>
        <p:txBody>
          <a:bodyPr wrap="square" rtlCol="0" anchor="ctr"/>
          <a:lstStyle/>
          <a:p>
            <a:pPr marL="0" indent="0">
              <a:buNone/>
            </a:pPr>
            <a:r>
              <a:rPr lang="en-US" sz="1300" b="1" dirty="0">
                <a:solidFill>
                  <a:srgbClr val="1B6B3A"/>
                </a:solidFill>
              </a:rPr>
              <a:t>✓  Normal Yas</a:t>
            </a:r>
            <a:endParaRPr lang="en-US" sz="1300" dirty="0"/>
          </a:p>
        </p:txBody>
      </p:sp>
      <p:sp>
        <p:nvSpPr>
          <p:cNvPr id="9" name="Text 7"/>
          <p:cNvSpPr/>
          <p:nvPr/>
        </p:nvSpPr>
        <p:spPr>
          <a:xfrm>
            <a:off x="457200" y="1463040"/>
            <a:ext cx="3886200" cy="31089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Zamanla azalan yoğunluk</a:t>
            </a:r>
            <a:endParaRPr lang="en-US" sz="1100" dirty="0"/>
          </a:p>
        </p:txBody>
      </p:sp>
      <p:sp>
        <p:nvSpPr>
          <p:cNvPr id="10" name="Text 8"/>
          <p:cNvSpPr/>
          <p:nvPr/>
        </p:nvSpPr>
        <p:spPr>
          <a:xfrm>
            <a:off x="457200" y="1792224"/>
            <a:ext cx="3886200" cy="31089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Dalgalanmalar normal</a:t>
            </a:r>
            <a:endParaRPr lang="en-US" sz="1100" dirty="0"/>
          </a:p>
        </p:txBody>
      </p:sp>
      <p:sp>
        <p:nvSpPr>
          <p:cNvPr id="11" name="Text 9"/>
          <p:cNvSpPr/>
          <p:nvPr/>
        </p:nvSpPr>
        <p:spPr>
          <a:xfrm>
            <a:off x="457200" y="2121408"/>
            <a:ext cx="3886200" cy="31089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Günlük işlevsellik korunur</a:t>
            </a:r>
            <a:endParaRPr lang="en-US" sz="1100" dirty="0"/>
          </a:p>
        </p:txBody>
      </p:sp>
      <p:sp>
        <p:nvSpPr>
          <p:cNvPr id="12" name="Text 10"/>
          <p:cNvSpPr/>
          <p:nvPr/>
        </p:nvSpPr>
        <p:spPr>
          <a:xfrm>
            <a:off x="457200" y="2450592"/>
            <a:ext cx="3886200" cy="31089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Sosyal ilişkiler devam eder</a:t>
            </a:r>
            <a:endParaRPr lang="en-US" sz="1100" dirty="0"/>
          </a:p>
        </p:txBody>
      </p:sp>
      <p:sp>
        <p:nvSpPr>
          <p:cNvPr id="13" name="Text 11"/>
          <p:cNvSpPr/>
          <p:nvPr/>
        </p:nvSpPr>
        <p:spPr>
          <a:xfrm>
            <a:off x="457200" y="2779776"/>
            <a:ext cx="3886200" cy="31089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Okula devam edebilir</a:t>
            </a:r>
            <a:endParaRPr lang="en-US" sz="1100" dirty="0"/>
          </a:p>
        </p:txBody>
      </p:sp>
      <p:sp>
        <p:nvSpPr>
          <p:cNvPr id="14" name="Text 12"/>
          <p:cNvSpPr/>
          <p:nvPr/>
        </p:nvSpPr>
        <p:spPr>
          <a:xfrm>
            <a:off x="457200" y="3108960"/>
            <a:ext cx="3886200" cy="31089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Anılarla baş edebilir</a:t>
            </a:r>
            <a:endParaRPr lang="en-US" sz="1100" dirty="0"/>
          </a:p>
        </p:txBody>
      </p:sp>
      <p:sp>
        <p:nvSpPr>
          <p:cNvPr id="15" name="Shape 13"/>
          <p:cNvSpPr/>
          <p:nvPr/>
        </p:nvSpPr>
        <p:spPr>
          <a:xfrm>
            <a:off x="4663440" y="960120"/>
            <a:ext cx="4206240" cy="3291840"/>
          </a:xfrm>
          <a:prstGeom prst="rect">
            <a:avLst/>
          </a:prstGeom>
          <a:solidFill>
            <a:srgbClr val="FDECEA"/>
          </a:solidFill>
          <a:ln w="6350">
            <a:solidFill>
              <a:srgbClr val="A93226"/>
            </a:solidFill>
            <a:prstDash val="solid"/>
          </a:ln>
        </p:spPr>
        <p:txBody>
          <a:bodyPr/>
          <a:lstStyle/>
          <a:p>
            <a:endParaRPr lang="tr-TR"/>
          </a:p>
        </p:txBody>
      </p:sp>
      <p:sp>
        <p:nvSpPr>
          <p:cNvPr id="16" name="Text 14"/>
          <p:cNvSpPr/>
          <p:nvPr/>
        </p:nvSpPr>
        <p:spPr>
          <a:xfrm>
            <a:off x="4800600" y="1005840"/>
            <a:ext cx="3931920" cy="365760"/>
          </a:xfrm>
          <a:prstGeom prst="rect">
            <a:avLst/>
          </a:prstGeom>
          <a:noFill/>
          <a:ln/>
        </p:spPr>
        <p:txBody>
          <a:bodyPr wrap="square" rtlCol="0" anchor="ctr"/>
          <a:lstStyle/>
          <a:p>
            <a:pPr marL="0" indent="0">
              <a:buNone/>
            </a:pPr>
            <a:r>
              <a:rPr lang="en-US" sz="1300" b="1" dirty="0">
                <a:solidFill>
                  <a:srgbClr val="A93226"/>
                </a:solidFill>
              </a:rPr>
              <a:t>⚠  Komplike Yas (UYB)</a:t>
            </a:r>
            <a:endParaRPr lang="en-US" sz="1300" dirty="0"/>
          </a:p>
        </p:txBody>
      </p:sp>
      <p:sp>
        <p:nvSpPr>
          <p:cNvPr id="17" name="Text 15"/>
          <p:cNvSpPr/>
          <p:nvPr/>
        </p:nvSpPr>
        <p:spPr>
          <a:xfrm>
            <a:off x="4846320" y="1463040"/>
            <a:ext cx="3931920" cy="31089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6 ay+ (çocuk) / 12 ay+ (yetişkin) devam eden yoğun yas</a:t>
            </a:r>
            <a:endParaRPr lang="en-US" sz="1100" dirty="0"/>
          </a:p>
        </p:txBody>
      </p:sp>
      <p:sp>
        <p:nvSpPr>
          <p:cNvPr id="18" name="Text 16"/>
          <p:cNvSpPr/>
          <p:nvPr/>
        </p:nvSpPr>
        <p:spPr>
          <a:xfrm>
            <a:off x="4846320" y="1792224"/>
            <a:ext cx="3931920" cy="31089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Günlük işlevsellik bozuk</a:t>
            </a:r>
            <a:endParaRPr lang="en-US" sz="1100" dirty="0"/>
          </a:p>
        </p:txBody>
      </p:sp>
      <p:sp>
        <p:nvSpPr>
          <p:cNvPr id="19" name="Text 17"/>
          <p:cNvSpPr/>
          <p:nvPr/>
        </p:nvSpPr>
        <p:spPr>
          <a:xfrm>
            <a:off x="4846320" y="2121408"/>
            <a:ext cx="3931920" cy="31089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Ölenle süregelen yoğun preokupasyon</a:t>
            </a:r>
            <a:endParaRPr lang="en-US" sz="1100" dirty="0"/>
          </a:p>
        </p:txBody>
      </p:sp>
      <p:sp>
        <p:nvSpPr>
          <p:cNvPr id="20" name="Text 18"/>
          <p:cNvSpPr/>
          <p:nvPr/>
        </p:nvSpPr>
        <p:spPr>
          <a:xfrm>
            <a:off x="4846320" y="2450592"/>
            <a:ext cx="3931920" cy="31089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Sosyal izolasyon, akademik çöküş</a:t>
            </a:r>
            <a:endParaRPr lang="en-US" sz="1100" dirty="0"/>
          </a:p>
        </p:txBody>
      </p:sp>
      <p:sp>
        <p:nvSpPr>
          <p:cNvPr id="21" name="Text 19"/>
          <p:cNvSpPr/>
          <p:nvPr/>
        </p:nvSpPr>
        <p:spPr>
          <a:xfrm>
            <a:off x="4846320" y="2779776"/>
            <a:ext cx="3931920" cy="31089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Kimlik karmaşası, anlam kaybı</a:t>
            </a:r>
            <a:endParaRPr lang="en-US" sz="1100" dirty="0"/>
          </a:p>
        </p:txBody>
      </p:sp>
      <p:sp>
        <p:nvSpPr>
          <p:cNvPr id="22" name="Text 20"/>
          <p:cNvSpPr/>
          <p:nvPr/>
        </p:nvSpPr>
        <p:spPr>
          <a:xfrm>
            <a:off x="4846320" y="3108960"/>
            <a:ext cx="3931920" cy="310896"/>
          </a:xfrm>
          <a:prstGeom prst="rect">
            <a:avLst/>
          </a:prstGeom>
          <a:noFill/>
          <a:ln/>
        </p:spPr>
        <p:txBody>
          <a:bodyPr wrap="square" rtlCol="0" anchor="ctr"/>
          <a:lstStyle/>
          <a:p>
            <a:pPr marL="0" indent="0">
              <a:buNone/>
            </a:pPr>
            <a:r>
              <a:rPr lang="en-US" sz="1100" b="1" dirty="0">
                <a:solidFill>
                  <a:srgbClr val="A93226"/>
                </a:solidFill>
              </a:rPr>
              <a:t>· → SEVK GEREKTİRİR</a:t>
            </a:r>
            <a:endParaRPr lang="en-US" sz="1100" dirty="0"/>
          </a:p>
        </p:txBody>
      </p:sp>
      <p:sp>
        <p:nvSpPr>
          <p:cNvPr id="23" name="Shape 21"/>
          <p:cNvSpPr/>
          <p:nvPr/>
        </p:nvSpPr>
        <p:spPr>
          <a:xfrm>
            <a:off x="274320" y="4389120"/>
            <a:ext cx="8595360" cy="502920"/>
          </a:xfrm>
          <a:prstGeom prst="rect">
            <a:avLst/>
          </a:prstGeom>
          <a:solidFill>
            <a:srgbClr val="FEF3E2"/>
          </a:solidFill>
          <a:ln w="6350">
            <a:solidFill>
              <a:srgbClr val="C9822A"/>
            </a:solidFill>
            <a:prstDash val="solid"/>
          </a:ln>
        </p:spPr>
        <p:txBody>
          <a:bodyPr/>
          <a:lstStyle/>
          <a:p>
            <a:endParaRPr lang="tr-TR"/>
          </a:p>
        </p:txBody>
      </p:sp>
      <p:sp>
        <p:nvSpPr>
          <p:cNvPr id="24" name="Text 22"/>
          <p:cNvSpPr/>
          <p:nvPr/>
        </p:nvSpPr>
        <p:spPr>
          <a:xfrm>
            <a:off x="411480" y="4407408"/>
            <a:ext cx="8321040" cy="457200"/>
          </a:xfrm>
          <a:prstGeom prst="rect">
            <a:avLst/>
          </a:prstGeom>
          <a:noFill/>
          <a:ln/>
        </p:spPr>
        <p:txBody>
          <a:bodyPr wrap="square" rtlCol="0" anchor="ctr"/>
          <a:lstStyle/>
          <a:p>
            <a:pPr marL="0" indent="0">
              <a:buNone/>
            </a:pPr>
            <a:r>
              <a:rPr lang="en-US" sz="1100" b="1" dirty="0">
                <a:solidFill>
                  <a:srgbClr val="C9822A"/>
                </a:solidFill>
              </a:rPr>
              <a:t>PD rolü: Tanı koymak değil, ayırt etmek ve sevk kararı vermek. UYB kriterleri + intihar düşüncesi = acil sevk.</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İntiharla Yaslanan Çocuk — Riski Artıran 6 Mekanizma</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Her intihar ortalama 135 kişiyi etkiler (Cerel ve ark., 2019)</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1005840"/>
            <a:ext cx="2816352" cy="1572768"/>
          </a:xfrm>
          <a:prstGeom prst="rect">
            <a:avLst/>
          </a:prstGeom>
          <a:solidFill>
            <a:srgbClr val="FDECEA"/>
          </a:solidFill>
          <a:ln w="6350">
            <a:solidFill>
              <a:srgbClr val="D4E2EC"/>
            </a:solidFill>
            <a:prstDash val="solid"/>
          </a:ln>
        </p:spPr>
        <p:txBody>
          <a:bodyPr/>
          <a:lstStyle/>
          <a:p>
            <a:endParaRPr lang="tr-TR"/>
          </a:p>
        </p:txBody>
      </p:sp>
      <p:sp>
        <p:nvSpPr>
          <p:cNvPr id="8" name="Shape 6"/>
          <p:cNvSpPr/>
          <p:nvPr/>
        </p:nvSpPr>
        <p:spPr>
          <a:xfrm>
            <a:off x="384048" y="1170432"/>
            <a:ext cx="475488" cy="475488"/>
          </a:xfrm>
          <a:prstGeom prst="ellipse">
            <a:avLst/>
          </a:prstGeom>
          <a:solidFill>
            <a:srgbClr val="A93226"/>
          </a:solidFill>
          <a:ln w="12700">
            <a:solidFill>
              <a:srgbClr val="A93226"/>
            </a:solidFill>
            <a:prstDash val="solid"/>
          </a:ln>
        </p:spPr>
        <p:txBody>
          <a:bodyPr/>
          <a:lstStyle/>
          <a:p>
            <a:endParaRPr lang="tr-TR"/>
          </a:p>
        </p:txBody>
      </p:sp>
      <p:sp>
        <p:nvSpPr>
          <p:cNvPr id="9" name="Text 7"/>
          <p:cNvSpPr/>
          <p:nvPr/>
        </p:nvSpPr>
        <p:spPr>
          <a:xfrm>
            <a:off x="384048" y="1170432"/>
            <a:ext cx="475488" cy="475488"/>
          </a:xfrm>
          <a:prstGeom prst="rect">
            <a:avLst/>
          </a:prstGeom>
          <a:noFill/>
          <a:ln/>
        </p:spPr>
        <p:txBody>
          <a:bodyPr wrap="square" rtlCol="0" anchor="ctr"/>
          <a:lstStyle/>
          <a:p>
            <a:pPr marL="0" indent="0" algn="ctr">
              <a:buNone/>
            </a:pPr>
            <a:r>
              <a:rPr lang="en-US" sz="1600" b="1" dirty="0">
                <a:solidFill>
                  <a:srgbClr val="FFFFFF"/>
                </a:solidFill>
              </a:rPr>
              <a:t>1</a:t>
            </a:r>
            <a:endParaRPr lang="en-US" sz="1600" dirty="0"/>
          </a:p>
        </p:txBody>
      </p:sp>
      <p:sp>
        <p:nvSpPr>
          <p:cNvPr id="10" name="Text 8"/>
          <p:cNvSpPr/>
          <p:nvPr/>
        </p:nvSpPr>
        <p:spPr>
          <a:xfrm>
            <a:off x="960120" y="1115568"/>
            <a:ext cx="2029968" cy="420624"/>
          </a:xfrm>
          <a:prstGeom prst="rect">
            <a:avLst/>
          </a:prstGeom>
          <a:noFill/>
          <a:ln/>
        </p:spPr>
        <p:txBody>
          <a:bodyPr wrap="square" rtlCol="0" anchor="ctr"/>
          <a:lstStyle/>
          <a:p>
            <a:pPr marL="0" indent="0">
              <a:buNone/>
            </a:pPr>
            <a:r>
              <a:rPr lang="en-US" sz="1200" b="1" dirty="0">
                <a:solidFill>
                  <a:srgbClr val="A93226"/>
                </a:solidFill>
              </a:rPr>
              <a:t>İkincil Travma</a:t>
            </a:r>
            <a:endParaRPr lang="en-US" sz="1200" dirty="0"/>
          </a:p>
        </p:txBody>
      </p:sp>
      <p:sp>
        <p:nvSpPr>
          <p:cNvPr id="11" name="Text 9"/>
          <p:cNvSpPr/>
          <p:nvPr/>
        </p:nvSpPr>
        <p:spPr>
          <a:xfrm>
            <a:off x="384048" y="1700784"/>
            <a:ext cx="2596896" cy="822960"/>
          </a:xfrm>
          <a:prstGeom prst="rect">
            <a:avLst/>
          </a:prstGeom>
          <a:noFill/>
          <a:ln/>
        </p:spPr>
        <p:txBody>
          <a:bodyPr wrap="square" rtlCol="0" anchor="t"/>
          <a:lstStyle/>
          <a:p>
            <a:pPr marL="0" indent="0">
              <a:buNone/>
            </a:pPr>
            <a:r>
              <a:rPr lang="en-US" sz="1050" dirty="0">
                <a:solidFill>
                  <a:srgbClr val="1A2A3A"/>
                </a:solidFill>
              </a:rPr>
              <a:t>Ölüm ani ve şiddetlidir. Travma belirtileri yasla iç içe geçer; travma işlenmeden yas işlenemez.</a:t>
            </a:r>
            <a:endParaRPr lang="en-US" sz="1050" dirty="0"/>
          </a:p>
        </p:txBody>
      </p:sp>
      <p:sp>
        <p:nvSpPr>
          <p:cNvPr id="12" name="Shape 10"/>
          <p:cNvSpPr/>
          <p:nvPr/>
        </p:nvSpPr>
        <p:spPr>
          <a:xfrm>
            <a:off x="3218688" y="1005840"/>
            <a:ext cx="2816352" cy="1572768"/>
          </a:xfrm>
          <a:prstGeom prst="rect">
            <a:avLst/>
          </a:prstGeom>
          <a:solidFill>
            <a:srgbClr val="E8EEF4"/>
          </a:solidFill>
          <a:ln w="6350">
            <a:solidFill>
              <a:srgbClr val="D4E2EC"/>
            </a:solidFill>
            <a:prstDash val="solid"/>
          </a:ln>
        </p:spPr>
        <p:txBody>
          <a:bodyPr/>
          <a:lstStyle/>
          <a:p>
            <a:endParaRPr lang="tr-TR"/>
          </a:p>
        </p:txBody>
      </p:sp>
      <p:sp>
        <p:nvSpPr>
          <p:cNvPr id="13" name="Shape 11"/>
          <p:cNvSpPr/>
          <p:nvPr/>
        </p:nvSpPr>
        <p:spPr>
          <a:xfrm>
            <a:off x="3328416" y="1170432"/>
            <a:ext cx="475488" cy="475488"/>
          </a:xfrm>
          <a:prstGeom prst="ellipse">
            <a:avLst/>
          </a:prstGeom>
          <a:solidFill>
            <a:srgbClr val="1B3A5C"/>
          </a:solidFill>
          <a:ln w="12700">
            <a:solidFill>
              <a:srgbClr val="1B3A5C"/>
            </a:solidFill>
            <a:prstDash val="solid"/>
          </a:ln>
        </p:spPr>
        <p:txBody>
          <a:bodyPr/>
          <a:lstStyle/>
          <a:p>
            <a:endParaRPr lang="tr-TR"/>
          </a:p>
        </p:txBody>
      </p:sp>
      <p:sp>
        <p:nvSpPr>
          <p:cNvPr id="14" name="Text 12"/>
          <p:cNvSpPr/>
          <p:nvPr/>
        </p:nvSpPr>
        <p:spPr>
          <a:xfrm>
            <a:off x="3328416" y="1170432"/>
            <a:ext cx="475488" cy="475488"/>
          </a:xfrm>
          <a:prstGeom prst="rect">
            <a:avLst/>
          </a:prstGeom>
          <a:noFill/>
          <a:ln/>
        </p:spPr>
        <p:txBody>
          <a:bodyPr wrap="square" rtlCol="0" anchor="ctr"/>
          <a:lstStyle/>
          <a:p>
            <a:pPr marL="0" indent="0" algn="ctr">
              <a:buNone/>
            </a:pPr>
            <a:r>
              <a:rPr lang="en-US" sz="1600" b="1" dirty="0">
                <a:solidFill>
                  <a:srgbClr val="FFFFFF"/>
                </a:solidFill>
              </a:rPr>
              <a:t>2</a:t>
            </a:r>
            <a:endParaRPr lang="en-US" sz="1600" dirty="0"/>
          </a:p>
        </p:txBody>
      </p:sp>
      <p:sp>
        <p:nvSpPr>
          <p:cNvPr id="15" name="Text 13"/>
          <p:cNvSpPr/>
          <p:nvPr/>
        </p:nvSpPr>
        <p:spPr>
          <a:xfrm>
            <a:off x="3904488" y="1115568"/>
            <a:ext cx="2029968" cy="420624"/>
          </a:xfrm>
          <a:prstGeom prst="rect">
            <a:avLst/>
          </a:prstGeom>
          <a:noFill/>
          <a:ln/>
        </p:spPr>
        <p:txBody>
          <a:bodyPr wrap="square" rtlCol="0" anchor="ctr"/>
          <a:lstStyle/>
          <a:p>
            <a:pPr marL="0" indent="0">
              <a:buNone/>
            </a:pPr>
            <a:r>
              <a:rPr lang="en-US" sz="1200" b="1" dirty="0">
                <a:solidFill>
                  <a:srgbClr val="1B3A5C"/>
                </a:solidFill>
              </a:rPr>
              <a:t>Yoğun Suçluluk</a:t>
            </a:r>
            <a:endParaRPr lang="en-US" sz="1200" dirty="0"/>
          </a:p>
        </p:txBody>
      </p:sp>
      <p:sp>
        <p:nvSpPr>
          <p:cNvPr id="16" name="Text 14"/>
          <p:cNvSpPr/>
          <p:nvPr/>
        </p:nvSpPr>
        <p:spPr>
          <a:xfrm>
            <a:off x="3328416" y="1700784"/>
            <a:ext cx="2596896" cy="822960"/>
          </a:xfrm>
          <a:prstGeom prst="rect">
            <a:avLst/>
          </a:prstGeom>
          <a:noFill/>
          <a:ln/>
        </p:spPr>
        <p:txBody>
          <a:bodyPr wrap="square" rtlCol="0" anchor="t"/>
          <a:lstStyle/>
          <a:p>
            <a:pPr marL="0" indent="0">
              <a:buNone/>
            </a:pPr>
            <a:r>
              <a:rPr lang="en-US" sz="1050" dirty="0">
                <a:solidFill>
                  <a:srgbClr val="1A2A3A"/>
                </a:solidFill>
              </a:rPr>
              <a:t>'Fark etmeliydim, son sözümüz kavgaydı.' Kendini cezalandırma dürtüsü riski doğrudan artırır.</a:t>
            </a:r>
            <a:endParaRPr lang="en-US" sz="1050" dirty="0"/>
          </a:p>
        </p:txBody>
      </p:sp>
      <p:sp>
        <p:nvSpPr>
          <p:cNvPr id="17" name="Shape 15"/>
          <p:cNvSpPr/>
          <p:nvPr/>
        </p:nvSpPr>
        <p:spPr>
          <a:xfrm>
            <a:off x="6163056" y="1005840"/>
            <a:ext cx="2816352" cy="1572768"/>
          </a:xfrm>
          <a:prstGeom prst="rect">
            <a:avLst/>
          </a:prstGeom>
          <a:solidFill>
            <a:srgbClr val="F5EEF8"/>
          </a:solidFill>
          <a:ln w="6350">
            <a:solidFill>
              <a:srgbClr val="D4E2EC"/>
            </a:solidFill>
            <a:prstDash val="solid"/>
          </a:ln>
        </p:spPr>
        <p:txBody>
          <a:bodyPr/>
          <a:lstStyle/>
          <a:p>
            <a:endParaRPr lang="tr-TR"/>
          </a:p>
        </p:txBody>
      </p:sp>
      <p:sp>
        <p:nvSpPr>
          <p:cNvPr id="18" name="Shape 16"/>
          <p:cNvSpPr/>
          <p:nvPr/>
        </p:nvSpPr>
        <p:spPr>
          <a:xfrm>
            <a:off x="6272784" y="1170432"/>
            <a:ext cx="475488" cy="475488"/>
          </a:xfrm>
          <a:prstGeom prst="ellipse">
            <a:avLst/>
          </a:prstGeom>
          <a:solidFill>
            <a:srgbClr val="5B2C6F"/>
          </a:solidFill>
          <a:ln w="12700">
            <a:solidFill>
              <a:srgbClr val="5B2C6F"/>
            </a:solidFill>
            <a:prstDash val="solid"/>
          </a:ln>
        </p:spPr>
        <p:txBody>
          <a:bodyPr/>
          <a:lstStyle/>
          <a:p>
            <a:endParaRPr lang="tr-TR"/>
          </a:p>
        </p:txBody>
      </p:sp>
      <p:sp>
        <p:nvSpPr>
          <p:cNvPr id="19" name="Text 17"/>
          <p:cNvSpPr/>
          <p:nvPr/>
        </p:nvSpPr>
        <p:spPr>
          <a:xfrm>
            <a:off x="6272784" y="1170432"/>
            <a:ext cx="475488" cy="475488"/>
          </a:xfrm>
          <a:prstGeom prst="rect">
            <a:avLst/>
          </a:prstGeom>
          <a:noFill/>
          <a:ln/>
        </p:spPr>
        <p:txBody>
          <a:bodyPr wrap="square" rtlCol="0" anchor="ctr"/>
          <a:lstStyle/>
          <a:p>
            <a:pPr marL="0" indent="0" algn="ctr">
              <a:buNone/>
            </a:pPr>
            <a:r>
              <a:rPr lang="en-US" sz="1600" b="1" dirty="0">
                <a:solidFill>
                  <a:srgbClr val="FFFFFF"/>
                </a:solidFill>
              </a:rPr>
              <a:t>3</a:t>
            </a:r>
            <a:endParaRPr lang="en-US" sz="1600" dirty="0"/>
          </a:p>
        </p:txBody>
      </p:sp>
      <p:sp>
        <p:nvSpPr>
          <p:cNvPr id="20" name="Text 18"/>
          <p:cNvSpPr/>
          <p:nvPr/>
        </p:nvSpPr>
        <p:spPr>
          <a:xfrm>
            <a:off x="6848856" y="1115568"/>
            <a:ext cx="2029968" cy="420624"/>
          </a:xfrm>
          <a:prstGeom prst="rect">
            <a:avLst/>
          </a:prstGeom>
          <a:noFill/>
          <a:ln/>
        </p:spPr>
        <p:txBody>
          <a:bodyPr wrap="square" rtlCol="0" anchor="ctr"/>
          <a:lstStyle/>
          <a:p>
            <a:pPr marL="0" indent="0">
              <a:buNone/>
            </a:pPr>
            <a:r>
              <a:rPr lang="en-US" sz="1200" b="1" dirty="0">
                <a:solidFill>
                  <a:srgbClr val="5B2C6F"/>
                </a:solidFill>
              </a:rPr>
              <a:t>Damgalanma ve Kopma</a:t>
            </a:r>
            <a:endParaRPr lang="en-US" sz="1200" dirty="0"/>
          </a:p>
        </p:txBody>
      </p:sp>
      <p:sp>
        <p:nvSpPr>
          <p:cNvPr id="21" name="Text 19"/>
          <p:cNvSpPr/>
          <p:nvPr/>
        </p:nvSpPr>
        <p:spPr>
          <a:xfrm>
            <a:off x="6272784" y="1700784"/>
            <a:ext cx="2596896" cy="822960"/>
          </a:xfrm>
          <a:prstGeom prst="rect">
            <a:avLst/>
          </a:prstGeom>
          <a:noFill/>
          <a:ln/>
        </p:spPr>
        <p:txBody>
          <a:bodyPr wrap="square" rtlCol="0" anchor="t"/>
          <a:lstStyle/>
          <a:p>
            <a:pPr marL="0" indent="0">
              <a:buNone/>
            </a:pPr>
            <a:r>
              <a:rPr lang="en-US" sz="1050" dirty="0">
                <a:solidFill>
                  <a:srgbClr val="1A2A3A"/>
                </a:solidFill>
              </a:rPr>
              <a:t>Aile 'intihar' kelimesini gizler, arkadaşlar uzaklaşır. Çocuk kendi mitlerini üretir; yalnızlık riski katlar.</a:t>
            </a:r>
            <a:endParaRPr lang="en-US" sz="1050" dirty="0"/>
          </a:p>
        </p:txBody>
      </p:sp>
      <p:sp>
        <p:nvSpPr>
          <p:cNvPr id="22" name="Shape 20"/>
          <p:cNvSpPr/>
          <p:nvPr/>
        </p:nvSpPr>
        <p:spPr>
          <a:xfrm>
            <a:off x="274320" y="2670048"/>
            <a:ext cx="2816352" cy="1572768"/>
          </a:xfrm>
          <a:prstGeom prst="rect">
            <a:avLst/>
          </a:prstGeom>
          <a:solidFill>
            <a:srgbClr val="FEF3E2"/>
          </a:solidFill>
          <a:ln w="6350">
            <a:solidFill>
              <a:srgbClr val="D4E2EC"/>
            </a:solidFill>
            <a:prstDash val="solid"/>
          </a:ln>
        </p:spPr>
        <p:txBody>
          <a:bodyPr/>
          <a:lstStyle/>
          <a:p>
            <a:endParaRPr lang="tr-TR"/>
          </a:p>
        </p:txBody>
      </p:sp>
      <p:sp>
        <p:nvSpPr>
          <p:cNvPr id="23" name="Shape 21"/>
          <p:cNvSpPr/>
          <p:nvPr/>
        </p:nvSpPr>
        <p:spPr>
          <a:xfrm>
            <a:off x="384048" y="2834640"/>
            <a:ext cx="475488" cy="475488"/>
          </a:xfrm>
          <a:prstGeom prst="ellipse">
            <a:avLst/>
          </a:prstGeom>
          <a:solidFill>
            <a:srgbClr val="C9822A"/>
          </a:solidFill>
          <a:ln w="12700">
            <a:solidFill>
              <a:srgbClr val="C9822A"/>
            </a:solidFill>
            <a:prstDash val="solid"/>
          </a:ln>
        </p:spPr>
        <p:txBody>
          <a:bodyPr/>
          <a:lstStyle/>
          <a:p>
            <a:endParaRPr lang="tr-TR"/>
          </a:p>
        </p:txBody>
      </p:sp>
      <p:sp>
        <p:nvSpPr>
          <p:cNvPr id="24" name="Text 22"/>
          <p:cNvSpPr/>
          <p:nvPr/>
        </p:nvSpPr>
        <p:spPr>
          <a:xfrm>
            <a:off x="384048" y="2834640"/>
            <a:ext cx="475488" cy="475488"/>
          </a:xfrm>
          <a:prstGeom prst="rect">
            <a:avLst/>
          </a:prstGeom>
          <a:noFill/>
          <a:ln/>
        </p:spPr>
        <p:txBody>
          <a:bodyPr wrap="square" rtlCol="0" anchor="ctr"/>
          <a:lstStyle/>
          <a:p>
            <a:pPr marL="0" indent="0" algn="ctr">
              <a:buNone/>
            </a:pPr>
            <a:r>
              <a:rPr lang="en-US" sz="1600" b="1" dirty="0">
                <a:solidFill>
                  <a:srgbClr val="FFFFFF"/>
                </a:solidFill>
              </a:rPr>
              <a:t>4</a:t>
            </a:r>
            <a:endParaRPr lang="en-US" sz="1600" dirty="0"/>
          </a:p>
        </p:txBody>
      </p:sp>
      <p:sp>
        <p:nvSpPr>
          <p:cNvPr id="25" name="Text 23"/>
          <p:cNvSpPr/>
          <p:nvPr/>
        </p:nvSpPr>
        <p:spPr>
          <a:xfrm>
            <a:off x="960120" y="2779776"/>
            <a:ext cx="2029968" cy="420624"/>
          </a:xfrm>
          <a:prstGeom prst="rect">
            <a:avLst/>
          </a:prstGeom>
          <a:noFill/>
          <a:ln/>
        </p:spPr>
        <p:txBody>
          <a:bodyPr wrap="square" rtlCol="0" anchor="ctr"/>
          <a:lstStyle/>
          <a:p>
            <a:pPr marL="0" indent="0">
              <a:buNone/>
            </a:pPr>
            <a:r>
              <a:rPr lang="en-US" sz="1200" b="1" dirty="0">
                <a:solidFill>
                  <a:srgbClr val="C9822A"/>
                </a:solidFill>
              </a:rPr>
              <a:t>Özdeşleşme ve Bulaşma</a:t>
            </a:r>
            <a:endParaRPr lang="en-US" sz="1200" dirty="0"/>
          </a:p>
        </p:txBody>
      </p:sp>
      <p:sp>
        <p:nvSpPr>
          <p:cNvPr id="26" name="Text 24"/>
          <p:cNvSpPr/>
          <p:nvPr/>
        </p:nvSpPr>
        <p:spPr>
          <a:xfrm>
            <a:off x="384048" y="3364992"/>
            <a:ext cx="2596896" cy="822960"/>
          </a:xfrm>
          <a:prstGeom prst="rect">
            <a:avLst/>
          </a:prstGeom>
          <a:noFill/>
          <a:ln/>
        </p:spPr>
        <p:txBody>
          <a:bodyPr wrap="square" rtlCol="0" anchor="t"/>
          <a:lstStyle/>
          <a:p>
            <a:pPr marL="0" indent="0">
              <a:buNone/>
            </a:pPr>
            <a:r>
              <a:rPr lang="en-US" sz="1050" dirty="0">
                <a:solidFill>
                  <a:srgbClr val="1A2A3A"/>
                </a:solidFill>
              </a:rPr>
              <a:t>'O yapabildi, ben de…' Yakın akranlarda bulaşma riski artar; yöntem bilgisi de oluşabilir.</a:t>
            </a:r>
            <a:endParaRPr lang="en-US" sz="1050" dirty="0"/>
          </a:p>
        </p:txBody>
      </p:sp>
      <p:sp>
        <p:nvSpPr>
          <p:cNvPr id="27" name="Shape 25"/>
          <p:cNvSpPr/>
          <p:nvPr/>
        </p:nvSpPr>
        <p:spPr>
          <a:xfrm>
            <a:off x="3218688" y="2670048"/>
            <a:ext cx="2816352" cy="1572768"/>
          </a:xfrm>
          <a:prstGeom prst="rect">
            <a:avLst/>
          </a:prstGeom>
          <a:solidFill>
            <a:srgbClr val="FDECEA"/>
          </a:solidFill>
          <a:ln w="6350">
            <a:solidFill>
              <a:srgbClr val="D4E2EC"/>
            </a:solidFill>
            <a:prstDash val="solid"/>
          </a:ln>
        </p:spPr>
        <p:txBody>
          <a:bodyPr/>
          <a:lstStyle/>
          <a:p>
            <a:endParaRPr lang="tr-TR"/>
          </a:p>
        </p:txBody>
      </p:sp>
      <p:sp>
        <p:nvSpPr>
          <p:cNvPr id="28" name="Shape 26"/>
          <p:cNvSpPr/>
          <p:nvPr/>
        </p:nvSpPr>
        <p:spPr>
          <a:xfrm>
            <a:off x="3328416" y="2834640"/>
            <a:ext cx="475488" cy="475488"/>
          </a:xfrm>
          <a:prstGeom prst="ellipse">
            <a:avLst/>
          </a:prstGeom>
          <a:solidFill>
            <a:srgbClr val="A93226"/>
          </a:solidFill>
          <a:ln w="12700">
            <a:solidFill>
              <a:srgbClr val="A93226"/>
            </a:solidFill>
            <a:prstDash val="solid"/>
          </a:ln>
        </p:spPr>
        <p:txBody>
          <a:bodyPr/>
          <a:lstStyle/>
          <a:p>
            <a:endParaRPr lang="tr-TR"/>
          </a:p>
        </p:txBody>
      </p:sp>
      <p:sp>
        <p:nvSpPr>
          <p:cNvPr id="29" name="Text 27"/>
          <p:cNvSpPr/>
          <p:nvPr/>
        </p:nvSpPr>
        <p:spPr>
          <a:xfrm>
            <a:off x="3328416" y="2834640"/>
            <a:ext cx="475488" cy="475488"/>
          </a:xfrm>
          <a:prstGeom prst="rect">
            <a:avLst/>
          </a:prstGeom>
          <a:noFill/>
          <a:ln/>
        </p:spPr>
        <p:txBody>
          <a:bodyPr wrap="square" rtlCol="0" anchor="ctr"/>
          <a:lstStyle/>
          <a:p>
            <a:pPr marL="0" indent="0" algn="ctr">
              <a:buNone/>
            </a:pPr>
            <a:r>
              <a:rPr lang="en-US" sz="1600" b="1" dirty="0">
                <a:solidFill>
                  <a:srgbClr val="FFFFFF"/>
                </a:solidFill>
              </a:rPr>
              <a:t>5</a:t>
            </a:r>
            <a:endParaRPr lang="en-US" sz="1600" dirty="0"/>
          </a:p>
        </p:txBody>
      </p:sp>
      <p:sp>
        <p:nvSpPr>
          <p:cNvPr id="30" name="Text 28"/>
          <p:cNvSpPr/>
          <p:nvPr/>
        </p:nvSpPr>
        <p:spPr>
          <a:xfrm>
            <a:off x="3904488" y="2779776"/>
            <a:ext cx="2029968" cy="420624"/>
          </a:xfrm>
          <a:prstGeom prst="rect">
            <a:avLst/>
          </a:prstGeom>
          <a:noFill/>
          <a:ln/>
        </p:spPr>
        <p:txBody>
          <a:bodyPr wrap="square" rtlCol="0" anchor="ctr"/>
          <a:lstStyle/>
          <a:p>
            <a:pPr marL="0" indent="0">
              <a:buNone/>
            </a:pPr>
            <a:r>
              <a:rPr lang="en-US" sz="1200" b="1" dirty="0">
                <a:solidFill>
                  <a:srgbClr val="A93226"/>
                </a:solidFill>
              </a:rPr>
              <a:t>Anlam Yıkımı</a:t>
            </a:r>
            <a:endParaRPr lang="en-US" sz="1200" dirty="0"/>
          </a:p>
        </p:txBody>
      </p:sp>
      <p:sp>
        <p:nvSpPr>
          <p:cNvPr id="31" name="Text 29"/>
          <p:cNvSpPr/>
          <p:nvPr/>
        </p:nvSpPr>
        <p:spPr>
          <a:xfrm>
            <a:off x="3328416" y="3364992"/>
            <a:ext cx="2596896" cy="822960"/>
          </a:xfrm>
          <a:prstGeom prst="rect">
            <a:avLst/>
          </a:prstGeom>
          <a:noFill/>
          <a:ln/>
        </p:spPr>
        <p:txBody>
          <a:bodyPr wrap="square" rtlCol="0" anchor="t"/>
          <a:lstStyle/>
          <a:p>
            <a:pPr marL="0" indent="0">
              <a:buNone/>
            </a:pPr>
            <a:r>
              <a:rPr lang="en-US" sz="1050" dirty="0">
                <a:solidFill>
                  <a:srgbClr val="1A2A3A"/>
                </a:solidFill>
              </a:rPr>
              <a:t>'Annem bile yaşamak istemediyse hayatın anlamı var mı?' Bu varoluşsal soru birlikte taşınmalı.</a:t>
            </a:r>
            <a:endParaRPr lang="en-US" sz="1050" dirty="0"/>
          </a:p>
        </p:txBody>
      </p:sp>
      <p:sp>
        <p:nvSpPr>
          <p:cNvPr id="32" name="Shape 30"/>
          <p:cNvSpPr/>
          <p:nvPr/>
        </p:nvSpPr>
        <p:spPr>
          <a:xfrm>
            <a:off x="6163056" y="2670048"/>
            <a:ext cx="2816352" cy="1572768"/>
          </a:xfrm>
          <a:prstGeom prst="rect">
            <a:avLst/>
          </a:prstGeom>
          <a:solidFill>
            <a:srgbClr val="E8F4F6"/>
          </a:solidFill>
          <a:ln w="6350">
            <a:solidFill>
              <a:srgbClr val="D4E2EC"/>
            </a:solidFill>
            <a:prstDash val="solid"/>
          </a:ln>
        </p:spPr>
        <p:txBody>
          <a:bodyPr/>
          <a:lstStyle/>
          <a:p>
            <a:endParaRPr lang="tr-TR"/>
          </a:p>
        </p:txBody>
      </p:sp>
      <p:sp>
        <p:nvSpPr>
          <p:cNvPr id="33" name="Shape 31"/>
          <p:cNvSpPr/>
          <p:nvPr/>
        </p:nvSpPr>
        <p:spPr>
          <a:xfrm>
            <a:off x="6272784" y="2834640"/>
            <a:ext cx="475488" cy="475488"/>
          </a:xfrm>
          <a:prstGeom prst="ellipse">
            <a:avLst/>
          </a:prstGeom>
          <a:solidFill>
            <a:srgbClr val="2E7D87"/>
          </a:solidFill>
          <a:ln w="12700">
            <a:solidFill>
              <a:srgbClr val="2E7D87"/>
            </a:solidFill>
            <a:prstDash val="solid"/>
          </a:ln>
        </p:spPr>
        <p:txBody>
          <a:bodyPr/>
          <a:lstStyle/>
          <a:p>
            <a:endParaRPr lang="tr-TR"/>
          </a:p>
        </p:txBody>
      </p:sp>
      <p:sp>
        <p:nvSpPr>
          <p:cNvPr id="34" name="Text 32"/>
          <p:cNvSpPr/>
          <p:nvPr/>
        </p:nvSpPr>
        <p:spPr>
          <a:xfrm>
            <a:off x="6272784" y="2834640"/>
            <a:ext cx="475488" cy="475488"/>
          </a:xfrm>
          <a:prstGeom prst="rect">
            <a:avLst/>
          </a:prstGeom>
          <a:noFill/>
          <a:ln/>
        </p:spPr>
        <p:txBody>
          <a:bodyPr wrap="square" rtlCol="0" anchor="ctr"/>
          <a:lstStyle/>
          <a:p>
            <a:pPr marL="0" indent="0" algn="ctr">
              <a:buNone/>
            </a:pPr>
            <a:r>
              <a:rPr lang="en-US" sz="1600" b="1" dirty="0">
                <a:solidFill>
                  <a:srgbClr val="FFFFFF"/>
                </a:solidFill>
              </a:rPr>
              <a:t>6</a:t>
            </a:r>
            <a:endParaRPr lang="en-US" sz="1600" dirty="0"/>
          </a:p>
        </p:txBody>
      </p:sp>
      <p:sp>
        <p:nvSpPr>
          <p:cNvPr id="35" name="Text 33"/>
          <p:cNvSpPr/>
          <p:nvPr/>
        </p:nvSpPr>
        <p:spPr>
          <a:xfrm>
            <a:off x="6848856" y="2779776"/>
            <a:ext cx="2029968" cy="420624"/>
          </a:xfrm>
          <a:prstGeom prst="rect">
            <a:avLst/>
          </a:prstGeom>
          <a:noFill/>
          <a:ln/>
        </p:spPr>
        <p:txBody>
          <a:bodyPr wrap="square" rtlCol="0" anchor="ctr"/>
          <a:lstStyle/>
          <a:p>
            <a:pPr marL="0" indent="0">
              <a:buNone/>
            </a:pPr>
            <a:r>
              <a:rPr lang="en-US" sz="1200" b="1" dirty="0">
                <a:solidFill>
                  <a:srgbClr val="2E7D87"/>
                </a:solidFill>
              </a:rPr>
              <a:t>Kavuşma İsteği</a:t>
            </a:r>
            <a:endParaRPr lang="en-US" sz="1200" dirty="0"/>
          </a:p>
        </p:txBody>
      </p:sp>
      <p:sp>
        <p:nvSpPr>
          <p:cNvPr id="36" name="Text 34"/>
          <p:cNvSpPr/>
          <p:nvPr/>
        </p:nvSpPr>
        <p:spPr>
          <a:xfrm>
            <a:off x="6272784" y="3364992"/>
            <a:ext cx="2596896" cy="822960"/>
          </a:xfrm>
          <a:prstGeom prst="rect">
            <a:avLst/>
          </a:prstGeom>
          <a:noFill/>
          <a:ln/>
        </p:spPr>
        <p:txBody>
          <a:bodyPr wrap="square" rtlCol="0" anchor="t"/>
          <a:lstStyle/>
          <a:p>
            <a:pPr marL="0" indent="0">
              <a:buNone/>
            </a:pPr>
            <a:r>
              <a:rPr lang="en-US" sz="1050" dirty="0">
                <a:solidFill>
                  <a:srgbClr val="1A2A3A"/>
                </a:solidFill>
              </a:rPr>
              <a:t>'Ona kavuşmak istiyorum.' Kalıcılığı kavrayamayan küçük çocukta tehlikeli. Kayıp gizli depresyonu da tetikler.</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1B3A5C"/>
        </a:solidFill>
        <a:effectLst/>
      </p:bgPr>
    </p:bg>
    <p:spTree>
      <p:nvGrpSpPr>
        <p:cNvPr id="1" name=""/>
        <p:cNvGrpSpPr/>
        <p:nvPr/>
      </p:nvGrpSpPr>
      <p:grpSpPr>
        <a:xfrm>
          <a:off x="0" y="0"/>
          <a:ext cx="0" cy="0"/>
          <a:chOff x="0" y="0"/>
          <a:chExt cx="0" cy="0"/>
        </a:xfrm>
      </p:grpSpPr>
      <p:sp>
        <p:nvSpPr>
          <p:cNvPr id="2" name="Shape 0"/>
          <p:cNvSpPr/>
          <p:nvPr/>
        </p:nvSpPr>
        <p:spPr>
          <a:xfrm>
            <a:off x="0" y="0"/>
            <a:ext cx="182880" cy="5143500"/>
          </a:xfrm>
          <a:prstGeom prst="rect">
            <a:avLst/>
          </a:prstGeom>
          <a:solidFill>
            <a:srgbClr val="2E7D87"/>
          </a:solidFill>
          <a:ln w="12700">
            <a:solidFill>
              <a:srgbClr val="2E7D87"/>
            </a:solidFill>
            <a:prstDash val="solid"/>
          </a:ln>
        </p:spPr>
        <p:txBody>
          <a:bodyPr/>
          <a:lstStyle/>
          <a:p>
            <a:endParaRPr lang="tr-TR"/>
          </a:p>
        </p:txBody>
      </p:sp>
      <p:sp>
        <p:nvSpPr>
          <p:cNvPr id="3" name="Shape 1"/>
          <p:cNvSpPr/>
          <p:nvPr/>
        </p:nvSpPr>
        <p:spPr>
          <a:xfrm>
            <a:off x="0" y="4846320"/>
            <a:ext cx="9144000" cy="297180"/>
          </a:xfrm>
          <a:prstGeom prst="rect">
            <a:avLst/>
          </a:prstGeom>
          <a:solidFill>
            <a:srgbClr val="2E7D87"/>
          </a:solidFill>
          <a:ln w="12700">
            <a:solidFill>
              <a:srgbClr val="2E7D87"/>
            </a:solidFill>
            <a:prstDash val="solid"/>
          </a:ln>
        </p:spPr>
        <p:txBody>
          <a:bodyPr/>
          <a:lstStyle/>
          <a:p>
            <a:endParaRPr lang="tr-TR"/>
          </a:p>
        </p:txBody>
      </p:sp>
      <p:sp>
        <p:nvSpPr>
          <p:cNvPr id="4" name="Text 2"/>
          <p:cNvSpPr/>
          <p:nvPr/>
        </p:nvSpPr>
        <p:spPr>
          <a:xfrm>
            <a:off x="365760" y="914400"/>
            <a:ext cx="1280160" cy="1280160"/>
          </a:xfrm>
          <a:prstGeom prst="rect">
            <a:avLst/>
          </a:prstGeom>
          <a:noFill/>
          <a:ln/>
        </p:spPr>
        <p:txBody>
          <a:bodyPr wrap="square" rtlCol="0" anchor="ctr"/>
          <a:lstStyle/>
          <a:p>
            <a:pPr marL="0" indent="0" algn="ctr">
              <a:buNone/>
            </a:pPr>
            <a:r>
              <a:rPr lang="en-US" sz="8000" b="1" dirty="0">
                <a:solidFill>
                  <a:srgbClr val="4AACBB"/>
                </a:solidFill>
              </a:rPr>
              <a:t>2</a:t>
            </a:r>
            <a:endParaRPr lang="en-US" sz="8000" dirty="0"/>
          </a:p>
        </p:txBody>
      </p:sp>
      <p:sp>
        <p:nvSpPr>
          <p:cNvPr id="5" name="Text 3"/>
          <p:cNvSpPr/>
          <p:nvPr/>
        </p:nvSpPr>
        <p:spPr>
          <a:xfrm>
            <a:off x="1920240" y="1280160"/>
            <a:ext cx="6858000" cy="1005840"/>
          </a:xfrm>
          <a:prstGeom prst="rect">
            <a:avLst/>
          </a:prstGeom>
          <a:noFill/>
          <a:ln/>
        </p:spPr>
        <p:txBody>
          <a:bodyPr wrap="square" rtlCol="0" anchor="ctr"/>
          <a:lstStyle/>
          <a:p>
            <a:pPr marL="0" indent="0">
              <a:buNone/>
            </a:pPr>
            <a:r>
              <a:rPr lang="en-US" sz="3400" b="1" dirty="0">
                <a:solidFill>
                  <a:srgbClr val="FFFFFF"/>
                </a:solidFill>
              </a:rPr>
              <a:t>Müdahale</a:t>
            </a:r>
            <a:endParaRPr lang="en-US" sz="3400" dirty="0"/>
          </a:p>
        </p:txBody>
      </p:sp>
      <p:sp>
        <p:nvSpPr>
          <p:cNvPr id="6" name="Text 4"/>
          <p:cNvSpPr/>
          <p:nvPr/>
        </p:nvSpPr>
        <p:spPr>
          <a:xfrm>
            <a:off x="1920240" y="2468880"/>
            <a:ext cx="6858000" cy="594360"/>
          </a:xfrm>
          <a:prstGeom prst="rect">
            <a:avLst/>
          </a:prstGeom>
          <a:noFill/>
          <a:ln/>
        </p:spPr>
        <p:txBody>
          <a:bodyPr wrap="square" rtlCol="0" anchor="ctr"/>
          <a:lstStyle/>
          <a:p>
            <a:pPr marL="0" indent="0">
              <a:buNone/>
            </a:pPr>
            <a:r>
              <a:rPr lang="en-US" sz="1400" i="1" dirty="0">
                <a:solidFill>
                  <a:srgbClr val="4AACBB"/>
                </a:solidFill>
              </a:rPr>
              <a:t>Beyin metaforu · İletişim dili · TF-CBT · DDWW · Yas grubu · Anma · Bulaşma</a:t>
            </a:r>
            <a:endParaRPr lang="en-US" sz="1400" dirty="0"/>
          </a:p>
        </p:txBody>
      </p:sp>
      <p:sp>
        <p:nvSpPr>
          <p:cNvPr id="7" name="Text 5"/>
          <p:cNvSpPr/>
          <p:nvPr/>
        </p:nvSpPr>
        <p:spPr>
          <a:xfrm>
            <a:off x="365760" y="4855464"/>
            <a:ext cx="8412480" cy="256032"/>
          </a:xfrm>
          <a:prstGeom prst="rect">
            <a:avLst/>
          </a:prstGeom>
          <a:noFill/>
          <a:ln/>
        </p:spPr>
        <p:txBody>
          <a:bodyPr wrap="square" rtlCol="0" anchor="ctr"/>
          <a:lstStyle/>
          <a:p>
            <a:pPr marL="0" indent="0" algn="r">
              <a:buNone/>
            </a:pPr>
            <a:r>
              <a:rPr lang="en-US" sz="900" dirty="0">
                <a:solidFill>
                  <a:srgbClr val="FFFFFF"/>
                </a:solidFill>
              </a:rPr>
              <a:t>Prof. Dr. Mustafa Uslu  ·  ALKÜ PDR</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Şifa Veren İletişim Dili — Yanlış ve Doğru İfadeler</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274320" y="914400"/>
            <a:ext cx="2697480" cy="841247"/>
          </a:xfrm>
          <a:prstGeom prst="rect">
            <a:avLst/>
          </a:prstGeom>
          <a:solidFill>
            <a:srgbClr val="FDECEA"/>
          </a:solidFill>
          <a:ln w="6350">
            <a:solidFill>
              <a:srgbClr val="A93226"/>
            </a:solidFill>
            <a:prstDash val="solid"/>
          </a:ln>
        </p:spPr>
        <p:txBody>
          <a:bodyPr/>
          <a:lstStyle/>
          <a:p>
            <a:endParaRPr lang="tr-TR"/>
          </a:p>
        </p:txBody>
      </p:sp>
      <p:sp>
        <p:nvSpPr>
          <p:cNvPr id="7" name="Text 5"/>
          <p:cNvSpPr/>
          <p:nvPr/>
        </p:nvSpPr>
        <p:spPr>
          <a:xfrm>
            <a:off x="365760" y="950975"/>
            <a:ext cx="2514600" cy="777240"/>
          </a:xfrm>
          <a:prstGeom prst="rect">
            <a:avLst/>
          </a:prstGeom>
          <a:noFill/>
          <a:ln/>
        </p:spPr>
        <p:txBody>
          <a:bodyPr wrap="square" rtlCol="0" anchor="ctr"/>
          <a:lstStyle/>
          <a:p>
            <a:pPr marL="0" indent="0">
              <a:buNone/>
            </a:pPr>
            <a:r>
              <a:rPr lang="en-US" sz="1050" b="1" dirty="0">
                <a:solidFill>
                  <a:srgbClr val="A93226"/>
                </a:solidFill>
              </a:rPr>
              <a:t>✗  </a:t>
            </a:r>
            <a:r>
              <a:rPr lang="en-US" sz="1050" dirty="0">
                <a:solidFill>
                  <a:srgbClr val="A93226"/>
                </a:solidFill>
              </a:rPr>
              <a:t>Kaybettik</a:t>
            </a:r>
            <a:endParaRPr lang="en-US" sz="1050" dirty="0"/>
          </a:p>
        </p:txBody>
      </p:sp>
      <p:sp>
        <p:nvSpPr>
          <p:cNvPr id="8" name="Shape 6"/>
          <p:cNvSpPr/>
          <p:nvPr/>
        </p:nvSpPr>
        <p:spPr>
          <a:xfrm>
            <a:off x="3063240" y="914400"/>
            <a:ext cx="3337560" cy="841247"/>
          </a:xfrm>
          <a:prstGeom prst="rect">
            <a:avLst/>
          </a:prstGeom>
          <a:solidFill>
            <a:srgbClr val="E8F5EE"/>
          </a:solidFill>
          <a:ln w="6350">
            <a:solidFill>
              <a:srgbClr val="1B6B3A"/>
            </a:solidFill>
            <a:prstDash val="solid"/>
          </a:ln>
        </p:spPr>
        <p:txBody>
          <a:bodyPr/>
          <a:lstStyle/>
          <a:p>
            <a:endParaRPr lang="tr-TR"/>
          </a:p>
        </p:txBody>
      </p:sp>
      <p:sp>
        <p:nvSpPr>
          <p:cNvPr id="9" name="Text 7"/>
          <p:cNvSpPr/>
          <p:nvPr/>
        </p:nvSpPr>
        <p:spPr>
          <a:xfrm>
            <a:off x="3154680" y="950975"/>
            <a:ext cx="3154680" cy="777240"/>
          </a:xfrm>
          <a:prstGeom prst="rect">
            <a:avLst/>
          </a:prstGeom>
          <a:noFill/>
          <a:ln/>
        </p:spPr>
        <p:txBody>
          <a:bodyPr wrap="square" rtlCol="0" anchor="ctr"/>
          <a:lstStyle/>
          <a:p>
            <a:pPr marL="0" indent="0">
              <a:buNone/>
            </a:pPr>
            <a:r>
              <a:rPr lang="en-US" sz="1050" b="1" dirty="0">
                <a:solidFill>
                  <a:srgbClr val="1B6B3A"/>
                </a:solidFill>
              </a:rPr>
              <a:t>✓  </a:t>
            </a:r>
            <a:r>
              <a:rPr lang="en-US" sz="1050" dirty="0">
                <a:solidFill>
                  <a:srgbClr val="1B6B3A"/>
                </a:solidFill>
              </a:rPr>
              <a:t>Öldü / Hayatını kaybetti</a:t>
            </a:r>
            <a:endParaRPr lang="en-US" sz="1050" dirty="0"/>
          </a:p>
        </p:txBody>
      </p:sp>
      <p:sp>
        <p:nvSpPr>
          <p:cNvPr id="10" name="Shape 8"/>
          <p:cNvSpPr/>
          <p:nvPr/>
        </p:nvSpPr>
        <p:spPr>
          <a:xfrm>
            <a:off x="6492240" y="914400"/>
            <a:ext cx="2340864" cy="841247"/>
          </a:xfrm>
          <a:prstGeom prst="rect">
            <a:avLst/>
          </a:prstGeom>
          <a:solidFill>
            <a:srgbClr val="F5F8FA"/>
          </a:solidFill>
          <a:ln w="6350">
            <a:solidFill>
              <a:srgbClr val="D4E2EC"/>
            </a:solidFill>
            <a:prstDash val="solid"/>
          </a:ln>
        </p:spPr>
        <p:txBody>
          <a:bodyPr/>
          <a:lstStyle/>
          <a:p>
            <a:endParaRPr lang="tr-TR"/>
          </a:p>
        </p:txBody>
      </p:sp>
      <p:sp>
        <p:nvSpPr>
          <p:cNvPr id="11" name="Text 9"/>
          <p:cNvSpPr/>
          <p:nvPr/>
        </p:nvSpPr>
        <p:spPr>
          <a:xfrm>
            <a:off x="6583680" y="950975"/>
            <a:ext cx="2157984" cy="777240"/>
          </a:xfrm>
          <a:prstGeom prst="rect">
            <a:avLst/>
          </a:prstGeom>
          <a:noFill/>
          <a:ln/>
        </p:spPr>
        <p:txBody>
          <a:bodyPr wrap="square" rtlCol="0" anchor="ctr"/>
          <a:lstStyle/>
          <a:p>
            <a:pPr marL="0" indent="0">
              <a:buNone/>
            </a:pPr>
            <a:r>
              <a:rPr lang="en-US" sz="950" i="1" dirty="0">
                <a:solidFill>
                  <a:srgbClr val="3D5166"/>
                </a:solidFill>
              </a:rPr>
              <a:t>Kaybolan aranır — 'ölüm' kelimesi kalıcılığı netleştirir.</a:t>
            </a:r>
            <a:endParaRPr lang="en-US" sz="950" dirty="0"/>
          </a:p>
        </p:txBody>
      </p:sp>
      <p:sp>
        <p:nvSpPr>
          <p:cNvPr id="12" name="Shape 10"/>
          <p:cNvSpPr/>
          <p:nvPr/>
        </p:nvSpPr>
        <p:spPr>
          <a:xfrm>
            <a:off x="274320" y="1828800"/>
            <a:ext cx="2697480" cy="841247"/>
          </a:xfrm>
          <a:prstGeom prst="rect">
            <a:avLst/>
          </a:prstGeom>
          <a:solidFill>
            <a:srgbClr val="FDECEA"/>
          </a:solidFill>
          <a:ln w="6350">
            <a:solidFill>
              <a:srgbClr val="A93226"/>
            </a:solidFill>
            <a:prstDash val="solid"/>
          </a:ln>
        </p:spPr>
        <p:txBody>
          <a:bodyPr/>
          <a:lstStyle/>
          <a:p>
            <a:endParaRPr lang="tr-TR"/>
          </a:p>
        </p:txBody>
      </p:sp>
      <p:sp>
        <p:nvSpPr>
          <p:cNvPr id="13" name="Text 11"/>
          <p:cNvSpPr/>
          <p:nvPr/>
        </p:nvSpPr>
        <p:spPr>
          <a:xfrm>
            <a:off x="365760" y="1865376"/>
            <a:ext cx="2514600" cy="777240"/>
          </a:xfrm>
          <a:prstGeom prst="rect">
            <a:avLst/>
          </a:prstGeom>
          <a:noFill/>
          <a:ln/>
        </p:spPr>
        <p:txBody>
          <a:bodyPr wrap="square" rtlCol="0" anchor="ctr"/>
          <a:lstStyle/>
          <a:p>
            <a:pPr marL="0" indent="0">
              <a:buNone/>
            </a:pPr>
            <a:r>
              <a:rPr lang="en-US" sz="1050" b="1" dirty="0">
                <a:solidFill>
                  <a:srgbClr val="A93226"/>
                </a:solidFill>
              </a:rPr>
              <a:t>✗  </a:t>
            </a:r>
            <a:r>
              <a:rPr lang="en-US" sz="1050" dirty="0">
                <a:solidFill>
                  <a:srgbClr val="A93226"/>
                </a:solidFill>
              </a:rPr>
              <a:t>Uyuya kaldı / Uzun yolculuğa çıktı</a:t>
            </a:r>
            <a:endParaRPr lang="en-US" sz="1050" dirty="0"/>
          </a:p>
        </p:txBody>
      </p:sp>
      <p:sp>
        <p:nvSpPr>
          <p:cNvPr id="14" name="Shape 12"/>
          <p:cNvSpPr/>
          <p:nvPr/>
        </p:nvSpPr>
        <p:spPr>
          <a:xfrm>
            <a:off x="3063240" y="1828800"/>
            <a:ext cx="3337560" cy="841247"/>
          </a:xfrm>
          <a:prstGeom prst="rect">
            <a:avLst/>
          </a:prstGeom>
          <a:solidFill>
            <a:srgbClr val="E8F5EE"/>
          </a:solidFill>
          <a:ln w="6350">
            <a:solidFill>
              <a:srgbClr val="1B6B3A"/>
            </a:solidFill>
            <a:prstDash val="solid"/>
          </a:ln>
        </p:spPr>
        <p:txBody>
          <a:bodyPr/>
          <a:lstStyle/>
          <a:p>
            <a:endParaRPr lang="tr-TR"/>
          </a:p>
        </p:txBody>
      </p:sp>
      <p:sp>
        <p:nvSpPr>
          <p:cNvPr id="15" name="Text 13"/>
          <p:cNvSpPr/>
          <p:nvPr/>
        </p:nvSpPr>
        <p:spPr>
          <a:xfrm>
            <a:off x="3154680" y="1865376"/>
            <a:ext cx="3154680" cy="777240"/>
          </a:xfrm>
          <a:prstGeom prst="rect">
            <a:avLst/>
          </a:prstGeom>
          <a:noFill/>
          <a:ln/>
        </p:spPr>
        <p:txBody>
          <a:bodyPr wrap="square" rtlCol="0" anchor="ctr"/>
          <a:lstStyle/>
          <a:p>
            <a:pPr marL="0" indent="0">
              <a:buNone/>
            </a:pPr>
            <a:r>
              <a:rPr lang="en-US" sz="1050" b="1" dirty="0">
                <a:solidFill>
                  <a:srgbClr val="1B6B3A"/>
                </a:solidFill>
              </a:rPr>
              <a:t>✓  </a:t>
            </a:r>
            <a:r>
              <a:rPr lang="en-US" sz="1050" dirty="0">
                <a:solidFill>
                  <a:srgbClr val="1B6B3A"/>
                </a:solidFill>
              </a:rPr>
              <a:t>Vücudu artık çalışmayı bıraktı, geri gelmeyecek</a:t>
            </a:r>
            <a:endParaRPr lang="en-US" sz="1050" dirty="0"/>
          </a:p>
        </p:txBody>
      </p:sp>
      <p:sp>
        <p:nvSpPr>
          <p:cNvPr id="16" name="Shape 14"/>
          <p:cNvSpPr/>
          <p:nvPr/>
        </p:nvSpPr>
        <p:spPr>
          <a:xfrm>
            <a:off x="6492240" y="1828800"/>
            <a:ext cx="2340864" cy="841247"/>
          </a:xfrm>
          <a:prstGeom prst="rect">
            <a:avLst/>
          </a:prstGeom>
          <a:solidFill>
            <a:srgbClr val="F5F8FA"/>
          </a:solidFill>
          <a:ln w="6350">
            <a:solidFill>
              <a:srgbClr val="D4E2EC"/>
            </a:solidFill>
            <a:prstDash val="solid"/>
          </a:ln>
        </p:spPr>
        <p:txBody>
          <a:bodyPr/>
          <a:lstStyle/>
          <a:p>
            <a:endParaRPr lang="tr-TR"/>
          </a:p>
        </p:txBody>
      </p:sp>
      <p:sp>
        <p:nvSpPr>
          <p:cNvPr id="17" name="Text 15"/>
          <p:cNvSpPr/>
          <p:nvPr/>
        </p:nvSpPr>
        <p:spPr>
          <a:xfrm>
            <a:off x="6583680" y="1865376"/>
            <a:ext cx="2157984" cy="777240"/>
          </a:xfrm>
          <a:prstGeom prst="rect">
            <a:avLst/>
          </a:prstGeom>
          <a:noFill/>
          <a:ln/>
        </p:spPr>
        <p:txBody>
          <a:bodyPr wrap="square" rtlCol="0" anchor="ctr"/>
          <a:lstStyle/>
          <a:p>
            <a:pPr marL="0" indent="0">
              <a:buNone/>
            </a:pPr>
            <a:r>
              <a:rPr lang="en-US" sz="950" i="1" dirty="0">
                <a:solidFill>
                  <a:srgbClr val="3D5166"/>
                </a:solidFill>
              </a:rPr>
              <a:t>Örtmeceli dil uyku korkusu veya seyahat beklentisi yaratır.</a:t>
            </a:r>
            <a:endParaRPr lang="en-US" sz="950" dirty="0"/>
          </a:p>
        </p:txBody>
      </p:sp>
      <p:sp>
        <p:nvSpPr>
          <p:cNvPr id="18" name="Shape 16"/>
          <p:cNvSpPr/>
          <p:nvPr/>
        </p:nvSpPr>
        <p:spPr>
          <a:xfrm>
            <a:off x="274320" y="2743200"/>
            <a:ext cx="2697480" cy="841247"/>
          </a:xfrm>
          <a:prstGeom prst="rect">
            <a:avLst/>
          </a:prstGeom>
          <a:solidFill>
            <a:srgbClr val="FDECEA"/>
          </a:solidFill>
          <a:ln w="6350">
            <a:solidFill>
              <a:srgbClr val="A93226"/>
            </a:solidFill>
            <a:prstDash val="solid"/>
          </a:ln>
        </p:spPr>
        <p:txBody>
          <a:bodyPr/>
          <a:lstStyle/>
          <a:p>
            <a:endParaRPr lang="tr-TR"/>
          </a:p>
        </p:txBody>
      </p:sp>
      <p:sp>
        <p:nvSpPr>
          <p:cNvPr id="19" name="Text 17"/>
          <p:cNvSpPr/>
          <p:nvPr/>
        </p:nvSpPr>
        <p:spPr>
          <a:xfrm>
            <a:off x="365760" y="2779775"/>
            <a:ext cx="2514600" cy="777240"/>
          </a:xfrm>
          <a:prstGeom prst="rect">
            <a:avLst/>
          </a:prstGeom>
          <a:noFill/>
          <a:ln/>
        </p:spPr>
        <p:txBody>
          <a:bodyPr wrap="square" rtlCol="0" anchor="ctr"/>
          <a:lstStyle/>
          <a:p>
            <a:pPr marL="0" indent="0">
              <a:buNone/>
            </a:pPr>
            <a:r>
              <a:rPr lang="en-US" sz="1050" b="1" dirty="0">
                <a:solidFill>
                  <a:srgbClr val="A93226"/>
                </a:solidFill>
              </a:rPr>
              <a:t>✗  </a:t>
            </a:r>
            <a:r>
              <a:rPr lang="en-US" sz="1050" dirty="0">
                <a:solidFill>
                  <a:srgbClr val="A93226"/>
                </a:solidFill>
              </a:rPr>
              <a:t>Güçlü olmalısın, artık ailenin direği sensin</a:t>
            </a:r>
            <a:endParaRPr lang="en-US" sz="1050" dirty="0"/>
          </a:p>
        </p:txBody>
      </p:sp>
      <p:sp>
        <p:nvSpPr>
          <p:cNvPr id="20" name="Shape 18"/>
          <p:cNvSpPr/>
          <p:nvPr/>
        </p:nvSpPr>
        <p:spPr>
          <a:xfrm>
            <a:off x="3063240" y="2743200"/>
            <a:ext cx="3337560" cy="841247"/>
          </a:xfrm>
          <a:prstGeom prst="rect">
            <a:avLst/>
          </a:prstGeom>
          <a:solidFill>
            <a:srgbClr val="E8F5EE"/>
          </a:solidFill>
          <a:ln w="6350">
            <a:solidFill>
              <a:srgbClr val="1B6B3A"/>
            </a:solidFill>
            <a:prstDash val="solid"/>
          </a:ln>
        </p:spPr>
        <p:txBody>
          <a:bodyPr/>
          <a:lstStyle/>
          <a:p>
            <a:endParaRPr lang="tr-TR"/>
          </a:p>
        </p:txBody>
      </p:sp>
      <p:sp>
        <p:nvSpPr>
          <p:cNvPr id="21" name="Text 19"/>
          <p:cNvSpPr/>
          <p:nvPr/>
        </p:nvSpPr>
        <p:spPr>
          <a:xfrm>
            <a:off x="3154680" y="2779775"/>
            <a:ext cx="3154680" cy="777240"/>
          </a:xfrm>
          <a:prstGeom prst="rect">
            <a:avLst/>
          </a:prstGeom>
          <a:noFill/>
          <a:ln/>
        </p:spPr>
        <p:txBody>
          <a:bodyPr wrap="square" rtlCol="0" anchor="ctr"/>
          <a:lstStyle/>
          <a:p>
            <a:pPr marL="0" indent="0">
              <a:buNone/>
            </a:pPr>
            <a:r>
              <a:rPr lang="en-US" sz="1050" b="1" dirty="0">
                <a:solidFill>
                  <a:srgbClr val="1B6B3A"/>
                </a:solidFill>
              </a:rPr>
              <a:t>✓  </a:t>
            </a:r>
            <a:r>
              <a:rPr lang="en-US" sz="1050" dirty="0">
                <a:solidFill>
                  <a:srgbClr val="1B6B3A"/>
                </a:solidFill>
              </a:rPr>
              <a:t>Bu çok ağır. Üzgün veya kızgın hissetmen çok normal, ağlayabilirsin</a:t>
            </a:r>
            <a:endParaRPr lang="en-US" sz="1050" dirty="0"/>
          </a:p>
        </p:txBody>
      </p:sp>
      <p:sp>
        <p:nvSpPr>
          <p:cNvPr id="22" name="Shape 20"/>
          <p:cNvSpPr/>
          <p:nvPr/>
        </p:nvSpPr>
        <p:spPr>
          <a:xfrm>
            <a:off x="6492240" y="2743200"/>
            <a:ext cx="2340864" cy="841247"/>
          </a:xfrm>
          <a:prstGeom prst="rect">
            <a:avLst/>
          </a:prstGeom>
          <a:solidFill>
            <a:srgbClr val="F5F8FA"/>
          </a:solidFill>
          <a:ln w="6350">
            <a:solidFill>
              <a:srgbClr val="D4E2EC"/>
            </a:solidFill>
            <a:prstDash val="solid"/>
          </a:ln>
        </p:spPr>
        <p:txBody>
          <a:bodyPr/>
          <a:lstStyle/>
          <a:p>
            <a:endParaRPr lang="tr-TR"/>
          </a:p>
        </p:txBody>
      </p:sp>
      <p:sp>
        <p:nvSpPr>
          <p:cNvPr id="23" name="Text 21"/>
          <p:cNvSpPr/>
          <p:nvPr/>
        </p:nvSpPr>
        <p:spPr>
          <a:xfrm>
            <a:off x="6583680" y="2779775"/>
            <a:ext cx="2157984" cy="777240"/>
          </a:xfrm>
          <a:prstGeom prst="rect">
            <a:avLst/>
          </a:prstGeom>
          <a:noFill/>
          <a:ln/>
        </p:spPr>
        <p:txBody>
          <a:bodyPr wrap="square" rtlCol="0" anchor="ctr"/>
          <a:lstStyle/>
          <a:p>
            <a:pPr marL="0" indent="0">
              <a:buNone/>
            </a:pPr>
            <a:r>
              <a:rPr lang="en-US" sz="950" i="1" dirty="0">
                <a:solidFill>
                  <a:srgbClr val="3D5166"/>
                </a:solidFill>
              </a:rPr>
              <a:t>Duygusal bastırma ilerleyen yıllarda klinik sorun haline gelir.</a:t>
            </a:r>
            <a:endParaRPr lang="en-US" sz="950" dirty="0"/>
          </a:p>
        </p:txBody>
      </p:sp>
      <p:sp>
        <p:nvSpPr>
          <p:cNvPr id="24" name="Shape 22"/>
          <p:cNvSpPr/>
          <p:nvPr/>
        </p:nvSpPr>
        <p:spPr>
          <a:xfrm>
            <a:off x="274320" y="3657600"/>
            <a:ext cx="2697480" cy="841247"/>
          </a:xfrm>
          <a:prstGeom prst="rect">
            <a:avLst/>
          </a:prstGeom>
          <a:solidFill>
            <a:srgbClr val="FDECEA"/>
          </a:solidFill>
          <a:ln w="6350">
            <a:solidFill>
              <a:srgbClr val="A93226"/>
            </a:solidFill>
            <a:prstDash val="solid"/>
          </a:ln>
        </p:spPr>
        <p:txBody>
          <a:bodyPr/>
          <a:lstStyle/>
          <a:p>
            <a:endParaRPr lang="tr-TR"/>
          </a:p>
        </p:txBody>
      </p:sp>
      <p:sp>
        <p:nvSpPr>
          <p:cNvPr id="25" name="Text 23"/>
          <p:cNvSpPr/>
          <p:nvPr/>
        </p:nvSpPr>
        <p:spPr>
          <a:xfrm>
            <a:off x="365760" y="3694176"/>
            <a:ext cx="2514600" cy="777240"/>
          </a:xfrm>
          <a:prstGeom prst="rect">
            <a:avLst/>
          </a:prstGeom>
          <a:noFill/>
          <a:ln/>
        </p:spPr>
        <p:txBody>
          <a:bodyPr wrap="square" rtlCol="0" anchor="ctr"/>
          <a:lstStyle/>
          <a:p>
            <a:pPr marL="0" indent="0">
              <a:buNone/>
            </a:pPr>
            <a:r>
              <a:rPr lang="en-US" sz="1050" b="1" dirty="0">
                <a:solidFill>
                  <a:srgbClr val="A93226"/>
                </a:solidFill>
              </a:rPr>
              <a:t>✗  </a:t>
            </a:r>
            <a:r>
              <a:rPr lang="en-US" sz="1050" dirty="0">
                <a:solidFill>
                  <a:srgbClr val="A93226"/>
                </a:solidFill>
              </a:rPr>
              <a:t>O çok daha iyi bir yerde / Artık acı çekmiyor</a:t>
            </a:r>
            <a:endParaRPr lang="en-US" sz="1050" dirty="0"/>
          </a:p>
        </p:txBody>
      </p:sp>
      <p:sp>
        <p:nvSpPr>
          <p:cNvPr id="26" name="Shape 24"/>
          <p:cNvSpPr/>
          <p:nvPr/>
        </p:nvSpPr>
        <p:spPr>
          <a:xfrm>
            <a:off x="3063240" y="3657600"/>
            <a:ext cx="3337560" cy="841247"/>
          </a:xfrm>
          <a:prstGeom prst="rect">
            <a:avLst/>
          </a:prstGeom>
          <a:solidFill>
            <a:srgbClr val="E8F5EE"/>
          </a:solidFill>
          <a:ln w="6350">
            <a:solidFill>
              <a:srgbClr val="1B6B3A"/>
            </a:solidFill>
            <a:prstDash val="solid"/>
          </a:ln>
        </p:spPr>
        <p:txBody>
          <a:bodyPr/>
          <a:lstStyle/>
          <a:p>
            <a:endParaRPr lang="tr-TR"/>
          </a:p>
        </p:txBody>
      </p:sp>
      <p:sp>
        <p:nvSpPr>
          <p:cNvPr id="27" name="Text 25"/>
          <p:cNvSpPr/>
          <p:nvPr/>
        </p:nvSpPr>
        <p:spPr>
          <a:xfrm>
            <a:off x="3154680" y="3694176"/>
            <a:ext cx="3154680" cy="777240"/>
          </a:xfrm>
          <a:prstGeom prst="rect">
            <a:avLst/>
          </a:prstGeom>
          <a:noFill/>
          <a:ln/>
        </p:spPr>
        <p:txBody>
          <a:bodyPr wrap="square" rtlCol="0" anchor="ctr"/>
          <a:lstStyle/>
          <a:p>
            <a:pPr marL="0" indent="0">
              <a:buNone/>
            </a:pPr>
            <a:r>
              <a:rPr lang="en-US" sz="1050" b="1" dirty="0">
                <a:solidFill>
                  <a:srgbClr val="1B6B3A"/>
                </a:solidFill>
              </a:rPr>
              <a:t>✓  </a:t>
            </a:r>
            <a:r>
              <a:rPr lang="en-US" sz="1050" dirty="0">
                <a:solidFill>
                  <a:srgbClr val="1B6B3A"/>
                </a:solidFill>
              </a:rPr>
              <a:t>Onu özlediğini biliyorum. Burada olmasını isterdik.</a:t>
            </a:r>
            <a:endParaRPr lang="en-US" sz="1050" dirty="0"/>
          </a:p>
        </p:txBody>
      </p:sp>
      <p:sp>
        <p:nvSpPr>
          <p:cNvPr id="28" name="Shape 26"/>
          <p:cNvSpPr/>
          <p:nvPr/>
        </p:nvSpPr>
        <p:spPr>
          <a:xfrm>
            <a:off x="6492240" y="3657600"/>
            <a:ext cx="2340864" cy="841247"/>
          </a:xfrm>
          <a:prstGeom prst="rect">
            <a:avLst/>
          </a:prstGeom>
          <a:solidFill>
            <a:srgbClr val="F5F8FA"/>
          </a:solidFill>
          <a:ln w="6350">
            <a:solidFill>
              <a:srgbClr val="D4E2EC"/>
            </a:solidFill>
            <a:prstDash val="solid"/>
          </a:ln>
        </p:spPr>
        <p:txBody>
          <a:bodyPr/>
          <a:lstStyle/>
          <a:p>
            <a:endParaRPr lang="tr-TR"/>
          </a:p>
        </p:txBody>
      </p:sp>
      <p:sp>
        <p:nvSpPr>
          <p:cNvPr id="29" name="Text 27"/>
          <p:cNvSpPr/>
          <p:nvPr/>
        </p:nvSpPr>
        <p:spPr>
          <a:xfrm>
            <a:off x="6583680" y="3694176"/>
            <a:ext cx="2157984" cy="777240"/>
          </a:xfrm>
          <a:prstGeom prst="rect">
            <a:avLst/>
          </a:prstGeom>
          <a:noFill/>
          <a:ln/>
        </p:spPr>
        <p:txBody>
          <a:bodyPr wrap="square" rtlCol="0" anchor="ctr"/>
          <a:lstStyle/>
          <a:p>
            <a:pPr marL="0" indent="0">
              <a:buNone/>
            </a:pPr>
            <a:r>
              <a:rPr lang="en-US" sz="950" i="1" dirty="0">
                <a:solidFill>
                  <a:srgbClr val="3D5166"/>
                </a:solidFill>
              </a:rPr>
              <a:t>İntiharı romantize eder; 'orada daha iyi' mesajı tehlikelidir.</a:t>
            </a:r>
            <a:endParaRPr lang="en-US" sz="950" dirty="0"/>
          </a:p>
        </p:txBody>
      </p:sp>
      <p:sp>
        <p:nvSpPr>
          <p:cNvPr id="30" name="Text 28"/>
          <p:cNvSpPr/>
          <p:nvPr/>
        </p:nvSpPr>
        <p:spPr>
          <a:xfrm>
            <a:off x="274320" y="4590288"/>
            <a:ext cx="8595360" cy="256032"/>
          </a:xfrm>
          <a:prstGeom prst="rect">
            <a:avLst/>
          </a:prstGeom>
          <a:noFill/>
          <a:ln/>
        </p:spPr>
        <p:txBody>
          <a:bodyPr wrap="square" rtlCol="0" anchor="ctr"/>
          <a:lstStyle/>
          <a:p>
            <a:pPr marL="0" indent="0">
              <a:buNone/>
            </a:pPr>
            <a:r>
              <a:rPr lang="en-US" sz="900" i="1" dirty="0">
                <a:solidFill>
                  <a:srgbClr val="8A9AAA"/>
                </a:solidFill>
              </a:rPr>
              <a:t>Bu slayt öğretmen eğitimlerinde aynen kullanılabilir.</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Yaşa Göre Ölümü Açıklama — Hazır Diyalog Örnekleri</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274320" y="960120"/>
            <a:ext cx="4251960" cy="3520440"/>
          </a:xfrm>
          <a:prstGeom prst="rect">
            <a:avLst/>
          </a:prstGeom>
          <a:solidFill>
            <a:srgbClr val="F5F8FA"/>
          </a:solidFill>
          <a:ln w="6350">
            <a:solidFill>
              <a:srgbClr val="D4E2EC"/>
            </a:solidFill>
            <a:prstDash val="solid"/>
          </a:ln>
        </p:spPr>
        <p:txBody>
          <a:bodyPr/>
          <a:lstStyle/>
          <a:p>
            <a:endParaRPr lang="tr-TR"/>
          </a:p>
        </p:txBody>
      </p:sp>
      <p:sp>
        <p:nvSpPr>
          <p:cNvPr id="7" name="Shape 5"/>
          <p:cNvSpPr/>
          <p:nvPr/>
        </p:nvSpPr>
        <p:spPr>
          <a:xfrm>
            <a:off x="274320" y="960120"/>
            <a:ext cx="4251960" cy="384048"/>
          </a:xfrm>
          <a:prstGeom prst="rect">
            <a:avLst/>
          </a:prstGeom>
          <a:solidFill>
            <a:srgbClr val="2E7D87"/>
          </a:solidFill>
          <a:ln w="6350">
            <a:solidFill>
              <a:srgbClr val="2E7D87"/>
            </a:solidFill>
            <a:prstDash val="solid"/>
          </a:ln>
        </p:spPr>
        <p:txBody>
          <a:bodyPr/>
          <a:lstStyle/>
          <a:p>
            <a:endParaRPr lang="tr-TR"/>
          </a:p>
        </p:txBody>
      </p:sp>
      <p:sp>
        <p:nvSpPr>
          <p:cNvPr id="8" name="Text 6"/>
          <p:cNvSpPr/>
          <p:nvPr/>
        </p:nvSpPr>
        <p:spPr>
          <a:xfrm>
            <a:off x="365760" y="960120"/>
            <a:ext cx="4069080" cy="384048"/>
          </a:xfrm>
          <a:prstGeom prst="rect">
            <a:avLst/>
          </a:prstGeom>
          <a:noFill/>
          <a:ln/>
        </p:spPr>
        <p:txBody>
          <a:bodyPr wrap="square" rtlCol="0" anchor="ctr"/>
          <a:lstStyle/>
          <a:p>
            <a:pPr marL="0" indent="0">
              <a:buNone/>
            </a:pPr>
            <a:r>
              <a:rPr lang="en-US" sz="1200" b="1" dirty="0">
                <a:solidFill>
                  <a:srgbClr val="FFFFFF"/>
                </a:solidFill>
              </a:rPr>
              <a:t>6–9 Yaş için örnek</a:t>
            </a:r>
            <a:endParaRPr lang="en-US" sz="1200" dirty="0"/>
          </a:p>
        </p:txBody>
      </p:sp>
      <p:sp>
        <p:nvSpPr>
          <p:cNvPr id="9" name="Text 7"/>
          <p:cNvSpPr/>
          <p:nvPr/>
        </p:nvSpPr>
        <p:spPr>
          <a:xfrm>
            <a:off x="384048" y="1417320"/>
            <a:ext cx="4005072" cy="3017520"/>
          </a:xfrm>
          <a:prstGeom prst="rect">
            <a:avLst/>
          </a:prstGeom>
          <a:noFill/>
          <a:ln/>
        </p:spPr>
        <p:txBody>
          <a:bodyPr wrap="square" rtlCol="0" anchor="t"/>
          <a:lstStyle/>
          <a:p>
            <a:pPr marL="0" indent="0">
              <a:buNone/>
            </a:pPr>
            <a:r>
              <a:rPr lang="en-US" sz="1100" i="1" dirty="0">
                <a:solidFill>
                  <a:srgbClr val="1A2A3A"/>
                </a:solidFill>
              </a:rPr>
              <a:t>"Sana çok zor bir haber vermem gerekiyor. Amcan Mehmet bugün sabah öldü. Kalbi çok hastaydı ve doktorlar her şeyi denedi ama kalbi çalışmayı bıraktı. Bir kişi öldüğünde vücuttaki her şey durur — kalp atmaz, nefes alınmaz. Acı hissetmez. Amcan artık aramızda olmayacak ve onu çok özleyeceğiz."</a:t>
            </a:r>
            <a:endParaRPr lang="en-US" sz="1100" dirty="0"/>
          </a:p>
        </p:txBody>
      </p:sp>
      <p:sp>
        <p:nvSpPr>
          <p:cNvPr id="10" name="Shape 8"/>
          <p:cNvSpPr/>
          <p:nvPr/>
        </p:nvSpPr>
        <p:spPr>
          <a:xfrm>
            <a:off x="4709160" y="960120"/>
            <a:ext cx="4114800" cy="3520440"/>
          </a:xfrm>
          <a:prstGeom prst="rect">
            <a:avLst/>
          </a:prstGeom>
          <a:solidFill>
            <a:srgbClr val="F5F8FA"/>
          </a:solidFill>
          <a:ln w="6350">
            <a:solidFill>
              <a:srgbClr val="D4E2EC"/>
            </a:solidFill>
            <a:prstDash val="solid"/>
          </a:ln>
        </p:spPr>
        <p:txBody>
          <a:bodyPr/>
          <a:lstStyle/>
          <a:p>
            <a:endParaRPr lang="tr-TR"/>
          </a:p>
        </p:txBody>
      </p:sp>
      <p:sp>
        <p:nvSpPr>
          <p:cNvPr id="11" name="Shape 9"/>
          <p:cNvSpPr/>
          <p:nvPr/>
        </p:nvSpPr>
        <p:spPr>
          <a:xfrm>
            <a:off x="4709160" y="960120"/>
            <a:ext cx="4114800" cy="384048"/>
          </a:xfrm>
          <a:prstGeom prst="rect">
            <a:avLst/>
          </a:prstGeom>
          <a:solidFill>
            <a:srgbClr val="1B3A5C"/>
          </a:solidFill>
          <a:ln w="6350">
            <a:solidFill>
              <a:srgbClr val="1B3A5C"/>
            </a:solidFill>
            <a:prstDash val="solid"/>
          </a:ln>
        </p:spPr>
        <p:txBody>
          <a:bodyPr/>
          <a:lstStyle/>
          <a:p>
            <a:endParaRPr lang="tr-TR"/>
          </a:p>
        </p:txBody>
      </p:sp>
      <p:sp>
        <p:nvSpPr>
          <p:cNvPr id="12" name="Text 10"/>
          <p:cNvSpPr/>
          <p:nvPr/>
        </p:nvSpPr>
        <p:spPr>
          <a:xfrm>
            <a:off x="4800600" y="960120"/>
            <a:ext cx="3931920" cy="384048"/>
          </a:xfrm>
          <a:prstGeom prst="rect">
            <a:avLst/>
          </a:prstGeom>
          <a:noFill/>
          <a:ln/>
        </p:spPr>
        <p:txBody>
          <a:bodyPr wrap="square" rtlCol="0" anchor="ctr"/>
          <a:lstStyle/>
          <a:p>
            <a:pPr marL="0" indent="0">
              <a:buNone/>
            </a:pPr>
            <a:r>
              <a:rPr lang="en-US" sz="1200" b="1" dirty="0">
                <a:solidFill>
                  <a:srgbClr val="FFFFFF"/>
                </a:solidFill>
              </a:rPr>
              <a:t>13–18 Yaş için örnek</a:t>
            </a:r>
            <a:endParaRPr lang="en-US" sz="1200" dirty="0"/>
          </a:p>
        </p:txBody>
      </p:sp>
      <p:sp>
        <p:nvSpPr>
          <p:cNvPr id="13" name="Text 11"/>
          <p:cNvSpPr/>
          <p:nvPr/>
        </p:nvSpPr>
        <p:spPr>
          <a:xfrm>
            <a:off x="4818888" y="1417320"/>
            <a:ext cx="3913632" cy="3017520"/>
          </a:xfrm>
          <a:prstGeom prst="rect">
            <a:avLst/>
          </a:prstGeom>
          <a:noFill/>
          <a:ln/>
        </p:spPr>
        <p:txBody>
          <a:bodyPr wrap="square" rtlCol="0" anchor="t"/>
          <a:lstStyle/>
          <a:p>
            <a:pPr marL="0" indent="0">
              <a:buNone/>
            </a:pPr>
            <a:r>
              <a:rPr lang="en-US" sz="1100" i="1" dirty="0">
                <a:solidFill>
                  <a:srgbClr val="1A2A3A"/>
                </a:solidFill>
              </a:rPr>
              <a:t>"Sana çok ağır bir haber vermem gerekiyor. Bugün babamı kaybettik. Kalp krizi geçirdi ve kurtaramadılar. Biliyorum, bu çok ani ve şok edici. Üzülmek, kızmak, hatta hiçbir şey hissetmemek de normal. Herkes farklı tepki verir. Konuşmak istersen buradayım, yalnız kalmak istersen de anlayışla karşılarım. Bu süreçte birbirimize ihtiyacımız var."</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Zor Sorulara Hazır Yanıtlar</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Çocukların en sık sorduğu 6 soru ve klinik yanıt</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1005840"/>
            <a:ext cx="4315968" cy="1005840"/>
          </a:xfrm>
          <a:prstGeom prst="rect">
            <a:avLst/>
          </a:prstGeom>
          <a:solidFill>
            <a:srgbClr val="F5F8FA"/>
          </a:solidFill>
          <a:ln w="6350">
            <a:solidFill>
              <a:srgbClr val="D4E2EC"/>
            </a:solidFill>
            <a:prstDash val="solid"/>
          </a:ln>
        </p:spPr>
        <p:txBody>
          <a:bodyPr/>
          <a:lstStyle/>
          <a:p>
            <a:endParaRPr lang="tr-TR"/>
          </a:p>
        </p:txBody>
      </p:sp>
      <p:sp>
        <p:nvSpPr>
          <p:cNvPr id="8" name="Text 6"/>
          <p:cNvSpPr/>
          <p:nvPr/>
        </p:nvSpPr>
        <p:spPr>
          <a:xfrm>
            <a:off x="384048" y="1060704"/>
            <a:ext cx="4096512" cy="329184"/>
          </a:xfrm>
          <a:prstGeom prst="rect">
            <a:avLst/>
          </a:prstGeom>
          <a:noFill/>
          <a:ln/>
        </p:spPr>
        <p:txBody>
          <a:bodyPr wrap="square" rtlCol="0" anchor="ctr"/>
          <a:lstStyle/>
          <a:p>
            <a:pPr marL="0" indent="0">
              <a:buNone/>
            </a:pPr>
            <a:r>
              <a:rPr lang="en-US" sz="1200" b="1" dirty="0">
                <a:solidFill>
                  <a:srgbClr val="1B3A5C"/>
                </a:solidFill>
              </a:rPr>
              <a:t>Neden öldü?</a:t>
            </a:r>
            <a:endParaRPr lang="en-US" sz="1200" dirty="0"/>
          </a:p>
        </p:txBody>
      </p:sp>
      <p:sp>
        <p:nvSpPr>
          <p:cNvPr id="9" name="Text 7"/>
          <p:cNvSpPr/>
          <p:nvPr/>
        </p:nvSpPr>
        <p:spPr>
          <a:xfrm>
            <a:off x="384048" y="1408176"/>
            <a:ext cx="4096512" cy="566928"/>
          </a:xfrm>
          <a:prstGeom prst="rect">
            <a:avLst/>
          </a:prstGeom>
          <a:noFill/>
          <a:ln/>
        </p:spPr>
        <p:txBody>
          <a:bodyPr wrap="square" rtlCol="0" anchor="t"/>
          <a:lstStyle/>
          <a:p>
            <a:pPr marL="0" indent="0">
              <a:buNone/>
            </a:pPr>
            <a:r>
              <a:rPr lang="en-US" sz="1100" dirty="0">
                <a:solidFill>
                  <a:srgbClr val="1A2A3A"/>
                </a:solidFill>
              </a:rPr>
              <a:t>Yaşa uygun, dürüst: 'Babanın kalbi çok hastaydı ve çalışmayı bıraktı.'</a:t>
            </a:r>
            <a:endParaRPr lang="en-US" sz="1100" dirty="0"/>
          </a:p>
        </p:txBody>
      </p:sp>
      <p:sp>
        <p:nvSpPr>
          <p:cNvPr id="10" name="Shape 8"/>
          <p:cNvSpPr/>
          <p:nvPr/>
        </p:nvSpPr>
        <p:spPr>
          <a:xfrm>
            <a:off x="4736592" y="1005840"/>
            <a:ext cx="4315968" cy="1005840"/>
          </a:xfrm>
          <a:prstGeom prst="rect">
            <a:avLst/>
          </a:prstGeom>
          <a:solidFill>
            <a:srgbClr val="F5F8FA"/>
          </a:solidFill>
          <a:ln w="6350">
            <a:solidFill>
              <a:srgbClr val="D4E2EC"/>
            </a:solidFill>
            <a:prstDash val="solid"/>
          </a:ln>
        </p:spPr>
        <p:txBody>
          <a:bodyPr/>
          <a:lstStyle/>
          <a:p>
            <a:endParaRPr lang="tr-TR"/>
          </a:p>
        </p:txBody>
      </p:sp>
      <p:sp>
        <p:nvSpPr>
          <p:cNvPr id="11" name="Text 9"/>
          <p:cNvSpPr/>
          <p:nvPr/>
        </p:nvSpPr>
        <p:spPr>
          <a:xfrm>
            <a:off x="4846320" y="1060704"/>
            <a:ext cx="4096512" cy="329184"/>
          </a:xfrm>
          <a:prstGeom prst="rect">
            <a:avLst/>
          </a:prstGeom>
          <a:noFill/>
          <a:ln/>
        </p:spPr>
        <p:txBody>
          <a:bodyPr wrap="square" rtlCol="0" anchor="ctr"/>
          <a:lstStyle/>
          <a:p>
            <a:pPr marL="0" indent="0">
              <a:buNone/>
            </a:pPr>
            <a:r>
              <a:rPr lang="en-US" sz="1200" b="1" dirty="0">
                <a:solidFill>
                  <a:srgbClr val="1B3A5C"/>
                </a:solidFill>
              </a:rPr>
              <a:t>Acı çekti mi?</a:t>
            </a:r>
            <a:endParaRPr lang="en-US" sz="1200" dirty="0"/>
          </a:p>
        </p:txBody>
      </p:sp>
      <p:sp>
        <p:nvSpPr>
          <p:cNvPr id="12" name="Text 10"/>
          <p:cNvSpPr/>
          <p:nvPr/>
        </p:nvSpPr>
        <p:spPr>
          <a:xfrm>
            <a:off x="4846320" y="1408176"/>
            <a:ext cx="4096512" cy="566928"/>
          </a:xfrm>
          <a:prstGeom prst="rect">
            <a:avLst/>
          </a:prstGeom>
          <a:noFill/>
          <a:ln/>
        </p:spPr>
        <p:txBody>
          <a:bodyPr wrap="square" rtlCol="0" anchor="t"/>
          <a:lstStyle/>
          <a:p>
            <a:pPr marL="0" indent="0">
              <a:buNone/>
            </a:pPr>
            <a:r>
              <a:rPr lang="en-US" sz="1100" dirty="0">
                <a:solidFill>
                  <a:srgbClr val="1A2A3A"/>
                </a:solidFill>
              </a:rPr>
              <a:t>'Doktorlar ilaç verdi, acı çekmemesi için. Şu an hiçbir şey hissetmiyor.'</a:t>
            </a:r>
            <a:endParaRPr lang="en-US" sz="1100" dirty="0"/>
          </a:p>
        </p:txBody>
      </p:sp>
      <p:sp>
        <p:nvSpPr>
          <p:cNvPr id="13" name="Shape 11"/>
          <p:cNvSpPr/>
          <p:nvPr/>
        </p:nvSpPr>
        <p:spPr>
          <a:xfrm>
            <a:off x="274320" y="2103120"/>
            <a:ext cx="4315968" cy="1005840"/>
          </a:xfrm>
          <a:prstGeom prst="rect">
            <a:avLst/>
          </a:prstGeom>
          <a:solidFill>
            <a:srgbClr val="F5F8FA"/>
          </a:solidFill>
          <a:ln w="6350">
            <a:solidFill>
              <a:srgbClr val="D4E2EC"/>
            </a:solidFill>
            <a:prstDash val="solid"/>
          </a:ln>
        </p:spPr>
        <p:txBody>
          <a:bodyPr/>
          <a:lstStyle/>
          <a:p>
            <a:endParaRPr lang="tr-TR"/>
          </a:p>
        </p:txBody>
      </p:sp>
      <p:sp>
        <p:nvSpPr>
          <p:cNvPr id="14" name="Text 12"/>
          <p:cNvSpPr/>
          <p:nvPr/>
        </p:nvSpPr>
        <p:spPr>
          <a:xfrm>
            <a:off x="384048" y="2157984"/>
            <a:ext cx="4096512" cy="329184"/>
          </a:xfrm>
          <a:prstGeom prst="rect">
            <a:avLst/>
          </a:prstGeom>
          <a:noFill/>
          <a:ln/>
        </p:spPr>
        <p:txBody>
          <a:bodyPr wrap="square" rtlCol="0" anchor="ctr"/>
          <a:lstStyle/>
          <a:p>
            <a:pPr marL="0" indent="0">
              <a:buNone/>
            </a:pPr>
            <a:r>
              <a:rPr lang="en-US" sz="1200" b="1" dirty="0">
                <a:solidFill>
                  <a:srgbClr val="1B3A5C"/>
                </a:solidFill>
              </a:rPr>
              <a:t>Ben de ölecek miyim?</a:t>
            </a:r>
            <a:endParaRPr lang="en-US" sz="1200" dirty="0"/>
          </a:p>
        </p:txBody>
      </p:sp>
      <p:sp>
        <p:nvSpPr>
          <p:cNvPr id="15" name="Text 13"/>
          <p:cNvSpPr/>
          <p:nvPr/>
        </p:nvSpPr>
        <p:spPr>
          <a:xfrm>
            <a:off x="384048" y="2505456"/>
            <a:ext cx="4096512" cy="566928"/>
          </a:xfrm>
          <a:prstGeom prst="rect">
            <a:avLst/>
          </a:prstGeom>
          <a:noFill/>
          <a:ln/>
        </p:spPr>
        <p:txBody>
          <a:bodyPr wrap="square" rtlCol="0" anchor="t"/>
          <a:lstStyle/>
          <a:p>
            <a:pPr marL="0" indent="0">
              <a:buNone/>
            </a:pPr>
            <a:r>
              <a:rPr lang="en-US" sz="1100" dirty="0">
                <a:solidFill>
                  <a:srgbClr val="1A2A3A"/>
                </a:solidFill>
              </a:rPr>
              <a:t>'Herkes bir gün ölür ama çoğu insan uzun yıllar yaşar. Sen sağlıklısın.'</a:t>
            </a:r>
            <a:endParaRPr lang="en-US" sz="1100" dirty="0"/>
          </a:p>
        </p:txBody>
      </p:sp>
      <p:sp>
        <p:nvSpPr>
          <p:cNvPr id="16" name="Shape 14"/>
          <p:cNvSpPr/>
          <p:nvPr/>
        </p:nvSpPr>
        <p:spPr>
          <a:xfrm>
            <a:off x="4736592" y="2103120"/>
            <a:ext cx="4315968" cy="1005840"/>
          </a:xfrm>
          <a:prstGeom prst="rect">
            <a:avLst/>
          </a:prstGeom>
          <a:solidFill>
            <a:srgbClr val="F5F8FA"/>
          </a:solidFill>
          <a:ln w="6350">
            <a:solidFill>
              <a:srgbClr val="D4E2EC"/>
            </a:solidFill>
            <a:prstDash val="solid"/>
          </a:ln>
        </p:spPr>
        <p:txBody>
          <a:bodyPr/>
          <a:lstStyle/>
          <a:p>
            <a:endParaRPr lang="tr-TR"/>
          </a:p>
        </p:txBody>
      </p:sp>
      <p:sp>
        <p:nvSpPr>
          <p:cNvPr id="17" name="Text 15"/>
          <p:cNvSpPr/>
          <p:nvPr/>
        </p:nvSpPr>
        <p:spPr>
          <a:xfrm>
            <a:off x="4846320" y="2157984"/>
            <a:ext cx="4096512" cy="329184"/>
          </a:xfrm>
          <a:prstGeom prst="rect">
            <a:avLst/>
          </a:prstGeom>
          <a:noFill/>
          <a:ln/>
        </p:spPr>
        <p:txBody>
          <a:bodyPr wrap="square" rtlCol="0" anchor="ctr"/>
          <a:lstStyle/>
          <a:p>
            <a:pPr marL="0" indent="0">
              <a:buNone/>
            </a:pPr>
            <a:r>
              <a:rPr lang="en-US" sz="1200" b="1" dirty="0">
                <a:solidFill>
                  <a:srgbClr val="1B3A5C"/>
                </a:solidFill>
              </a:rPr>
              <a:t>Bu benim suçum mu?</a:t>
            </a:r>
            <a:endParaRPr lang="en-US" sz="1200" dirty="0"/>
          </a:p>
        </p:txBody>
      </p:sp>
      <p:sp>
        <p:nvSpPr>
          <p:cNvPr id="18" name="Text 16"/>
          <p:cNvSpPr/>
          <p:nvPr/>
        </p:nvSpPr>
        <p:spPr>
          <a:xfrm>
            <a:off x="4846320" y="2505456"/>
            <a:ext cx="4096512" cy="566928"/>
          </a:xfrm>
          <a:prstGeom prst="rect">
            <a:avLst/>
          </a:prstGeom>
          <a:noFill/>
          <a:ln/>
        </p:spPr>
        <p:txBody>
          <a:bodyPr wrap="square" rtlCol="0" anchor="t"/>
          <a:lstStyle/>
          <a:p>
            <a:pPr marL="0" indent="0">
              <a:buNone/>
            </a:pPr>
            <a:r>
              <a:rPr lang="en-US" sz="1100" dirty="0">
                <a:solidFill>
                  <a:srgbClr val="1A2A3A"/>
                </a:solidFill>
              </a:rPr>
              <a:t>'Hayır, kesinlikle senin suçun değil. Hiçbir şekilde sen buna neden olmadın.'</a:t>
            </a:r>
            <a:endParaRPr lang="en-US" sz="1100" dirty="0"/>
          </a:p>
        </p:txBody>
      </p:sp>
      <p:sp>
        <p:nvSpPr>
          <p:cNvPr id="19" name="Shape 17"/>
          <p:cNvSpPr/>
          <p:nvPr/>
        </p:nvSpPr>
        <p:spPr>
          <a:xfrm>
            <a:off x="274320" y="3200400"/>
            <a:ext cx="4315968" cy="1005840"/>
          </a:xfrm>
          <a:prstGeom prst="rect">
            <a:avLst/>
          </a:prstGeom>
          <a:solidFill>
            <a:srgbClr val="F5F8FA"/>
          </a:solidFill>
          <a:ln w="6350">
            <a:solidFill>
              <a:srgbClr val="D4E2EC"/>
            </a:solidFill>
            <a:prstDash val="solid"/>
          </a:ln>
        </p:spPr>
        <p:txBody>
          <a:bodyPr/>
          <a:lstStyle/>
          <a:p>
            <a:endParaRPr lang="tr-TR"/>
          </a:p>
        </p:txBody>
      </p:sp>
      <p:sp>
        <p:nvSpPr>
          <p:cNvPr id="20" name="Text 18"/>
          <p:cNvSpPr/>
          <p:nvPr/>
        </p:nvSpPr>
        <p:spPr>
          <a:xfrm>
            <a:off x="384048" y="3255264"/>
            <a:ext cx="4096512" cy="329184"/>
          </a:xfrm>
          <a:prstGeom prst="rect">
            <a:avLst/>
          </a:prstGeom>
          <a:noFill/>
          <a:ln/>
        </p:spPr>
        <p:txBody>
          <a:bodyPr wrap="square" rtlCol="0" anchor="ctr"/>
          <a:lstStyle/>
          <a:p>
            <a:pPr marL="0" indent="0">
              <a:buNone/>
            </a:pPr>
            <a:r>
              <a:rPr lang="en-US" sz="1200" b="1" dirty="0">
                <a:solidFill>
                  <a:srgbClr val="1B3A5C"/>
                </a:solidFill>
              </a:rPr>
              <a:t>Onu unutur muyum?</a:t>
            </a:r>
            <a:endParaRPr lang="en-US" sz="1200" dirty="0"/>
          </a:p>
        </p:txBody>
      </p:sp>
      <p:sp>
        <p:nvSpPr>
          <p:cNvPr id="21" name="Text 19"/>
          <p:cNvSpPr/>
          <p:nvPr/>
        </p:nvSpPr>
        <p:spPr>
          <a:xfrm>
            <a:off x="384048" y="3602736"/>
            <a:ext cx="4096512" cy="566928"/>
          </a:xfrm>
          <a:prstGeom prst="rect">
            <a:avLst/>
          </a:prstGeom>
          <a:noFill/>
          <a:ln/>
        </p:spPr>
        <p:txBody>
          <a:bodyPr wrap="square" rtlCol="0" anchor="t"/>
          <a:lstStyle/>
          <a:p>
            <a:pPr marL="0" indent="0">
              <a:buNone/>
            </a:pPr>
            <a:r>
              <a:rPr lang="en-US" sz="1100" dirty="0">
                <a:solidFill>
                  <a:srgbClr val="1A2A3A"/>
                </a:solidFill>
              </a:rPr>
              <a:t>'Asla unutmayacaksın. Zamanla daha az düşünebilirsin ama o hep kalbinde.'</a:t>
            </a:r>
            <a:endParaRPr lang="en-US" sz="1100" dirty="0"/>
          </a:p>
        </p:txBody>
      </p:sp>
      <p:sp>
        <p:nvSpPr>
          <p:cNvPr id="22" name="Shape 20"/>
          <p:cNvSpPr/>
          <p:nvPr/>
        </p:nvSpPr>
        <p:spPr>
          <a:xfrm>
            <a:off x="4736592" y="3200400"/>
            <a:ext cx="4315968" cy="1005840"/>
          </a:xfrm>
          <a:prstGeom prst="rect">
            <a:avLst/>
          </a:prstGeom>
          <a:solidFill>
            <a:srgbClr val="F5F8FA"/>
          </a:solidFill>
          <a:ln w="6350">
            <a:solidFill>
              <a:srgbClr val="D4E2EC"/>
            </a:solidFill>
            <a:prstDash val="solid"/>
          </a:ln>
        </p:spPr>
        <p:txBody>
          <a:bodyPr/>
          <a:lstStyle/>
          <a:p>
            <a:endParaRPr lang="tr-TR"/>
          </a:p>
        </p:txBody>
      </p:sp>
      <p:sp>
        <p:nvSpPr>
          <p:cNvPr id="23" name="Text 21"/>
          <p:cNvSpPr/>
          <p:nvPr/>
        </p:nvSpPr>
        <p:spPr>
          <a:xfrm>
            <a:off x="4846320" y="3255264"/>
            <a:ext cx="4096512" cy="329184"/>
          </a:xfrm>
          <a:prstGeom prst="rect">
            <a:avLst/>
          </a:prstGeom>
          <a:noFill/>
          <a:ln/>
        </p:spPr>
        <p:txBody>
          <a:bodyPr wrap="square" rtlCol="0" anchor="ctr"/>
          <a:lstStyle/>
          <a:p>
            <a:pPr marL="0" indent="0">
              <a:buNone/>
            </a:pPr>
            <a:r>
              <a:rPr lang="en-US" sz="1200" b="1" dirty="0">
                <a:solidFill>
                  <a:srgbClr val="1B3A5C"/>
                </a:solidFill>
              </a:rPr>
              <a:t>Neden benim başıma geldi?</a:t>
            </a:r>
            <a:endParaRPr lang="en-US" sz="1200" dirty="0"/>
          </a:p>
        </p:txBody>
      </p:sp>
      <p:sp>
        <p:nvSpPr>
          <p:cNvPr id="24" name="Text 22"/>
          <p:cNvSpPr/>
          <p:nvPr/>
        </p:nvSpPr>
        <p:spPr>
          <a:xfrm>
            <a:off x="4846320" y="3602736"/>
            <a:ext cx="4096512" cy="566928"/>
          </a:xfrm>
          <a:prstGeom prst="rect">
            <a:avLst/>
          </a:prstGeom>
          <a:noFill/>
          <a:ln/>
        </p:spPr>
        <p:txBody>
          <a:bodyPr wrap="square" rtlCol="0" anchor="t"/>
          <a:lstStyle/>
          <a:p>
            <a:pPr marL="0" indent="0">
              <a:buNone/>
            </a:pPr>
            <a:r>
              <a:rPr lang="en-US" sz="1100" dirty="0">
                <a:solidFill>
                  <a:srgbClr val="1A2A3A"/>
                </a:solidFill>
              </a:rPr>
              <a:t>'Bu çok haksız ve cevabı yok. Bazen kötü şeyler iyi insanların başına gelir.'</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İntiharı Çocuğa Açıklamak — Beyin Hastalığı Metaforu</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Suçluluğu kıran, sevgiyi onaylayan klinik çerçeve</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4251960" cy="347472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4251960" cy="402336"/>
          </a:xfrm>
          <a:prstGeom prst="rect">
            <a:avLst/>
          </a:prstGeom>
          <a:solidFill>
            <a:srgbClr val="1B3A5C"/>
          </a:solidFill>
          <a:ln w="6350">
            <a:solidFill>
              <a:srgbClr val="1B3A5C"/>
            </a:solidFill>
            <a:prstDash val="solid"/>
          </a:ln>
        </p:spPr>
        <p:txBody>
          <a:bodyPr/>
          <a:lstStyle/>
          <a:p>
            <a:endParaRPr lang="tr-TR"/>
          </a:p>
        </p:txBody>
      </p:sp>
      <p:sp>
        <p:nvSpPr>
          <p:cNvPr id="9" name="Text 7"/>
          <p:cNvSpPr/>
          <p:nvPr/>
        </p:nvSpPr>
        <p:spPr>
          <a:xfrm>
            <a:off x="365760" y="960120"/>
            <a:ext cx="4069080" cy="402336"/>
          </a:xfrm>
          <a:prstGeom prst="rect">
            <a:avLst/>
          </a:prstGeom>
          <a:noFill/>
          <a:ln/>
        </p:spPr>
        <p:txBody>
          <a:bodyPr wrap="square" rtlCol="0" anchor="ctr"/>
          <a:lstStyle/>
          <a:p>
            <a:pPr marL="0" indent="0">
              <a:buNone/>
            </a:pPr>
            <a:r>
              <a:rPr lang="en-US" sz="1200" b="1" dirty="0">
                <a:solidFill>
                  <a:srgbClr val="FFFFFF"/>
                </a:solidFill>
              </a:rPr>
              <a:t>Aydınlık Beyin  ↔  Sisteki Beyin</a:t>
            </a:r>
            <a:endParaRPr lang="en-US" sz="1200" dirty="0"/>
          </a:p>
        </p:txBody>
      </p:sp>
      <p:sp>
        <p:nvSpPr>
          <p:cNvPr id="10" name="Text 8"/>
          <p:cNvSpPr/>
          <p:nvPr/>
        </p:nvSpPr>
        <p:spPr>
          <a:xfrm>
            <a:off x="411480" y="1417320"/>
            <a:ext cx="4023360" cy="1920240"/>
          </a:xfrm>
          <a:prstGeom prst="rect">
            <a:avLst/>
          </a:prstGeom>
          <a:noFill/>
          <a:ln/>
        </p:spPr>
        <p:txBody>
          <a:bodyPr wrap="square" rtlCol="0" anchor="t"/>
          <a:lstStyle/>
          <a:p>
            <a:pPr marL="0" indent="0">
              <a:buNone/>
            </a:pPr>
            <a:r>
              <a:rPr lang="en-US" sz="1150" dirty="0">
                <a:solidFill>
                  <a:srgbClr val="1A2A3A"/>
                </a:solidFill>
              </a:rPr>
              <a:t>Sağlıklı beyin: kararlar alabilir, seçenekler görür.</a:t>
            </a:r>
            <a:endParaRPr lang="en-US" sz="1150" dirty="0"/>
          </a:p>
          <a:p>
            <a:pPr marL="0" indent="0">
              <a:buNone/>
            </a:pPr>
            <a:endParaRPr lang="en-US" sz="1150" dirty="0"/>
          </a:p>
          <a:p>
            <a:pPr marL="0" indent="0">
              <a:buNone/>
            </a:pPr>
            <a:r>
              <a:rPr lang="en-US" sz="1150" dirty="0">
                <a:solidFill>
                  <a:srgbClr val="1A2A3A"/>
                </a:solidFill>
              </a:rPr>
              <a:t>Depresyon/yas sisi: vizyonu tamamen kapanmış bir zihin — sanki koyu bir sis içinde. Çıkış yolu göremez.</a:t>
            </a:r>
            <a:endParaRPr lang="en-US" sz="1150" dirty="0"/>
          </a:p>
        </p:txBody>
      </p:sp>
      <p:sp>
        <p:nvSpPr>
          <p:cNvPr id="11" name="Shape 9"/>
          <p:cNvSpPr/>
          <p:nvPr/>
        </p:nvSpPr>
        <p:spPr>
          <a:xfrm>
            <a:off x="274320" y="3337560"/>
            <a:ext cx="4251960" cy="1097280"/>
          </a:xfrm>
          <a:prstGeom prst="rect">
            <a:avLst/>
          </a:prstGeom>
          <a:solidFill>
            <a:srgbClr val="FDECEA"/>
          </a:solidFill>
          <a:ln w="6350">
            <a:solidFill>
              <a:srgbClr val="D4E2EC"/>
            </a:solidFill>
            <a:prstDash val="solid"/>
          </a:ln>
        </p:spPr>
        <p:txBody>
          <a:bodyPr/>
          <a:lstStyle/>
          <a:p>
            <a:endParaRPr lang="tr-TR"/>
          </a:p>
        </p:txBody>
      </p:sp>
      <p:sp>
        <p:nvSpPr>
          <p:cNvPr id="12" name="Text 10"/>
          <p:cNvSpPr/>
          <p:nvPr/>
        </p:nvSpPr>
        <p:spPr>
          <a:xfrm>
            <a:off x="411480" y="3383280"/>
            <a:ext cx="4023360" cy="320040"/>
          </a:xfrm>
          <a:prstGeom prst="rect">
            <a:avLst/>
          </a:prstGeom>
          <a:noFill/>
          <a:ln/>
        </p:spPr>
        <p:txBody>
          <a:bodyPr wrap="square" rtlCol="0" anchor="ctr"/>
          <a:lstStyle/>
          <a:p>
            <a:pPr marL="0" indent="0">
              <a:buNone/>
            </a:pPr>
            <a:r>
              <a:rPr lang="en-US" sz="1100" b="1" dirty="0">
                <a:solidFill>
                  <a:srgbClr val="A93226"/>
                </a:solidFill>
              </a:rPr>
              <a:t>Kritik dil farkı:</a:t>
            </a:r>
            <a:endParaRPr lang="en-US" sz="1100" dirty="0"/>
          </a:p>
        </p:txBody>
      </p:sp>
      <p:sp>
        <p:nvSpPr>
          <p:cNvPr id="13" name="Text 11"/>
          <p:cNvSpPr/>
          <p:nvPr/>
        </p:nvSpPr>
        <p:spPr>
          <a:xfrm>
            <a:off x="411480" y="3712464"/>
            <a:ext cx="4023360" cy="685800"/>
          </a:xfrm>
          <a:prstGeom prst="rect">
            <a:avLst/>
          </a:prstGeom>
          <a:noFill/>
          <a:ln/>
        </p:spPr>
        <p:txBody>
          <a:bodyPr wrap="square" rtlCol="0" anchor="ctr"/>
          <a:lstStyle/>
          <a:p>
            <a:pPr marL="0" indent="0">
              <a:buNone/>
            </a:pPr>
            <a:r>
              <a:rPr lang="en-US" sz="1100" dirty="0">
                <a:solidFill>
                  <a:srgbClr val="1A2A3A"/>
                </a:solidFill>
              </a:rPr>
              <a:t>✗ 'Hastalık onu götürdü' → romantize eder</a:t>
            </a:r>
            <a:endParaRPr lang="en-US" sz="1100" dirty="0"/>
          </a:p>
          <a:p>
            <a:pPr marL="0" indent="0">
              <a:buNone/>
            </a:pPr>
            <a:r>
              <a:rPr lang="en-US" sz="1100" dirty="0">
                <a:solidFill>
                  <a:srgbClr val="1A2A3A"/>
                </a:solidFill>
              </a:rPr>
              <a:t>✓ 'Hastalık ona bu kararı verdirdi' → suçluluğu kırar</a:t>
            </a:r>
            <a:endParaRPr lang="en-US" sz="1100" dirty="0"/>
          </a:p>
        </p:txBody>
      </p:sp>
      <p:sp>
        <p:nvSpPr>
          <p:cNvPr id="14" name="Shape 12"/>
          <p:cNvSpPr/>
          <p:nvPr/>
        </p:nvSpPr>
        <p:spPr>
          <a:xfrm>
            <a:off x="4709160" y="960120"/>
            <a:ext cx="4114800" cy="1938528"/>
          </a:xfrm>
          <a:prstGeom prst="rect">
            <a:avLst/>
          </a:prstGeom>
          <a:solidFill>
            <a:srgbClr val="FEF3E2"/>
          </a:solidFill>
          <a:ln w="6350">
            <a:solidFill>
              <a:srgbClr val="C9822A"/>
            </a:solidFill>
            <a:prstDash val="solid"/>
          </a:ln>
        </p:spPr>
        <p:txBody>
          <a:bodyPr/>
          <a:lstStyle/>
          <a:p>
            <a:endParaRPr lang="tr-TR"/>
          </a:p>
        </p:txBody>
      </p:sp>
      <p:sp>
        <p:nvSpPr>
          <p:cNvPr id="15" name="Text 13"/>
          <p:cNvSpPr/>
          <p:nvPr/>
        </p:nvSpPr>
        <p:spPr>
          <a:xfrm>
            <a:off x="4828032" y="1005840"/>
            <a:ext cx="3840480" cy="365760"/>
          </a:xfrm>
          <a:prstGeom prst="rect">
            <a:avLst/>
          </a:prstGeom>
          <a:noFill/>
          <a:ln/>
        </p:spPr>
        <p:txBody>
          <a:bodyPr wrap="square" rtlCol="0" anchor="ctr"/>
          <a:lstStyle/>
          <a:p>
            <a:pPr marL="0" indent="0">
              <a:buNone/>
            </a:pPr>
            <a:r>
              <a:rPr lang="en-US" sz="1200" b="1" dirty="0">
                <a:solidFill>
                  <a:srgbClr val="C9822A"/>
                </a:solidFill>
              </a:rPr>
              <a:t>Doğru İfade (örnek)</a:t>
            </a:r>
            <a:endParaRPr lang="en-US" sz="1200" dirty="0"/>
          </a:p>
        </p:txBody>
      </p:sp>
      <p:sp>
        <p:nvSpPr>
          <p:cNvPr id="16" name="Text 14"/>
          <p:cNvSpPr/>
          <p:nvPr/>
        </p:nvSpPr>
        <p:spPr>
          <a:xfrm>
            <a:off x="4828032" y="1417320"/>
            <a:ext cx="3840480" cy="1417320"/>
          </a:xfrm>
          <a:prstGeom prst="rect">
            <a:avLst/>
          </a:prstGeom>
          <a:noFill/>
          <a:ln/>
        </p:spPr>
        <p:txBody>
          <a:bodyPr wrap="square" rtlCol="0" anchor="t"/>
          <a:lstStyle/>
          <a:p>
            <a:pPr marL="0" indent="0">
              <a:buNone/>
            </a:pPr>
            <a:r>
              <a:rPr lang="en-US" sz="1150" i="1" dirty="0">
                <a:solidFill>
                  <a:srgbClr val="1A2A3A"/>
                </a:solidFill>
              </a:rPr>
              <a:t>"Babanın/Annenin beyninde çok ağır bir hastalık vardı. Bu hastalık ona çıkış yolu olmadığını hissettirdi. O günkü kararı o vermedi, hastalık verdirdi."</a:t>
            </a:r>
            <a:endParaRPr lang="en-US" sz="1150" dirty="0"/>
          </a:p>
        </p:txBody>
      </p:sp>
      <p:sp>
        <p:nvSpPr>
          <p:cNvPr id="17" name="Shape 15"/>
          <p:cNvSpPr/>
          <p:nvPr/>
        </p:nvSpPr>
        <p:spPr>
          <a:xfrm>
            <a:off x="4709160" y="3017520"/>
            <a:ext cx="4114800" cy="1417320"/>
          </a:xfrm>
          <a:prstGeom prst="rect">
            <a:avLst/>
          </a:prstGeom>
          <a:solidFill>
            <a:srgbClr val="E8F5EE"/>
          </a:solidFill>
          <a:ln w="6350">
            <a:solidFill>
              <a:srgbClr val="1B6B3A"/>
            </a:solidFill>
            <a:prstDash val="solid"/>
          </a:ln>
        </p:spPr>
        <p:txBody>
          <a:bodyPr/>
          <a:lstStyle/>
          <a:p>
            <a:endParaRPr lang="tr-TR"/>
          </a:p>
        </p:txBody>
      </p:sp>
      <p:sp>
        <p:nvSpPr>
          <p:cNvPr id="18" name="Text 16"/>
          <p:cNvSpPr/>
          <p:nvPr/>
        </p:nvSpPr>
        <p:spPr>
          <a:xfrm>
            <a:off x="4828032" y="3063240"/>
            <a:ext cx="3840480" cy="365760"/>
          </a:xfrm>
          <a:prstGeom prst="rect">
            <a:avLst/>
          </a:prstGeom>
          <a:noFill/>
          <a:ln/>
        </p:spPr>
        <p:txBody>
          <a:bodyPr wrap="square" rtlCol="0" anchor="ctr"/>
          <a:lstStyle/>
          <a:p>
            <a:pPr marL="0" indent="0">
              <a:buNone/>
            </a:pPr>
            <a:r>
              <a:rPr lang="en-US" sz="1200" b="1" dirty="0">
                <a:solidFill>
                  <a:srgbClr val="1B6B3A"/>
                </a:solidFill>
              </a:rPr>
              <a:t>'Bizi sevmiyor muydu?' sorusuna yanıt</a:t>
            </a:r>
            <a:endParaRPr lang="en-US" sz="1200" dirty="0"/>
          </a:p>
        </p:txBody>
      </p:sp>
      <p:sp>
        <p:nvSpPr>
          <p:cNvPr id="19" name="Text 17"/>
          <p:cNvSpPr/>
          <p:nvPr/>
        </p:nvSpPr>
        <p:spPr>
          <a:xfrm>
            <a:off x="4828032" y="3456432"/>
            <a:ext cx="3840480" cy="914400"/>
          </a:xfrm>
          <a:prstGeom prst="rect">
            <a:avLst/>
          </a:prstGeom>
          <a:noFill/>
          <a:ln/>
        </p:spPr>
        <p:txBody>
          <a:bodyPr wrap="square" rtlCol="0" anchor="t"/>
          <a:lstStyle/>
          <a:p>
            <a:pPr marL="0" indent="0">
              <a:buNone/>
            </a:pPr>
            <a:r>
              <a:rPr lang="en-US" sz="1150" i="1" dirty="0">
                <a:solidFill>
                  <a:srgbClr val="1A2A3A"/>
                </a:solidFill>
              </a:rPr>
              <a:t>"Sizi çok seviyordu. Ama hastalık bu sevgiyi görmesini engelledi. Senin ne yaptığının bununla HİÇBİR ilgisi yok."</a:t>
            </a:r>
            <a:endParaRPr lang="en-US" sz="11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Öğrenci Okula Döndüğünde — Dönüş Protokolü ve Kod Kelimesi Tekniği</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274320" y="960120"/>
            <a:ext cx="4224528" cy="3401568"/>
          </a:xfrm>
          <a:prstGeom prst="rect">
            <a:avLst/>
          </a:prstGeom>
          <a:solidFill>
            <a:srgbClr val="F5F8FA"/>
          </a:solidFill>
          <a:ln w="6350">
            <a:solidFill>
              <a:srgbClr val="D4E2EC"/>
            </a:solidFill>
            <a:prstDash val="solid"/>
          </a:ln>
        </p:spPr>
        <p:txBody>
          <a:bodyPr/>
          <a:lstStyle/>
          <a:p>
            <a:endParaRPr lang="tr-TR"/>
          </a:p>
        </p:txBody>
      </p:sp>
      <p:sp>
        <p:nvSpPr>
          <p:cNvPr id="7" name="Shape 5"/>
          <p:cNvSpPr/>
          <p:nvPr/>
        </p:nvSpPr>
        <p:spPr>
          <a:xfrm>
            <a:off x="274320" y="960120"/>
            <a:ext cx="4224528" cy="384048"/>
          </a:xfrm>
          <a:prstGeom prst="rect">
            <a:avLst/>
          </a:prstGeom>
          <a:solidFill>
            <a:srgbClr val="2E7D87"/>
          </a:solidFill>
          <a:ln w="6350">
            <a:solidFill>
              <a:srgbClr val="2E7D87"/>
            </a:solidFill>
            <a:prstDash val="solid"/>
          </a:ln>
        </p:spPr>
        <p:txBody>
          <a:bodyPr/>
          <a:lstStyle/>
          <a:p>
            <a:endParaRPr lang="tr-TR"/>
          </a:p>
        </p:txBody>
      </p:sp>
      <p:sp>
        <p:nvSpPr>
          <p:cNvPr id="8" name="Text 6"/>
          <p:cNvSpPr/>
          <p:nvPr/>
        </p:nvSpPr>
        <p:spPr>
          <a:xfrm>
            <a:off x="365760" y="960120"/>
            <a:ext cx="4041648" cy="384048"/>
          </a:xfrm>
          <a:prstGeom prst="rect">
            <a:avLst/>
          </a:prstGeom>
          <a:noFill/>
          <a:ln/>
        </p:spPr>
        <p:txBody>
          <a:bodyPr wrap="square" rtlCol="0" anchor="ctr"/>
          <a:lstStyle/>
          <a:p>
            <a:pPr marL="0" indent="0">
              <a:buNone/>
            </a:pPr>
            <a:r>
              <a:rPr lang="en-US" sz="1200" b="1" dirty="0">
                <a:solidFill>
                  <a:srgbClr val="FFFFFF"/>
                </a:solidFill>
              </a:rPr>
              <a:t>Dönüş Öncesi &amp; Gün</a:t>
            </a:r>
            <a:endParaRPr lang="en-US" sz="1200" dirty="0"/>
          </a:p>
        </p:txBody>
      </p:sp>
      <p:sp>
        <p:nvSpPr>
          <p:cNvPr id="9" name="Text 7"/>
          <p:cNvSpPr/>
          <p:nvPr/>
        </p:nvSpPr>
        <p:spPr>
          <a:xfrm>
            <a:off x="411480" y="1426464"/>
            <a:ext cx="3931920" cy="384048"/>
          </a:xfrm>
          <a:prstGeom prst="rect">
            <a:avLst/>
          </a:prstGeom>
          <a:noFill/>
          <a:ln/>
        </p:spPr>
        <p:txBody>
          <a:bodyPr wrap="square" rtlCol="0" anchor="ctr"/>
          <a:lstStyle/>
          <a:p>
            <a:pPr marL="0" indent="0">
              <a:buNone/>
            </a:pPr>
            <a:r>
              <a:rPr lang="en-US" sz="1100" b="1" dirty="0">
                <a:solidFill>
                  <a:srgbClr val="2E7D87"/>
                </a:solidFill>
              </a:rPr>
              <a:t>1.  </a:t>
            </a:r>
            <a:r>
              <a:rPr lang="en-US" sz="1100" dirty="0">
                <a:solidFill>
                  <a:srgbClr val="1A2A3A"/>
                </a:solidFill>
              </a:rPr>
              <a:t>Öğrenciyle telefonda görüşün — okula dönüş planını birlikte yapın.</a:t>
            </a:r>
            <a:endParaRPr lang="en-US" sz="1100" dirty="0"/>
          </a:p>
        </p:txBody>
      </p:sp>
      <p:sp>
        <p:nvSpPr>
          <p:cNvPr id="10" name="Text 8"/>
          <p:cNvSpPr/>
          <p:nvPr/>
        </p:nvSpPr>
        <p:spPr>
          <a:xfrm>
            <a:off x="411480" y="1837944"/>
            <a:ext cx="3931920" cy="384048"/>
          </a:xfrm>
          <a:prstGeom prst="rect">
            <a:avLst/>
          </a:prstGeom>
          <a:noFill/>
          <a:ln/>
        </p:spPr>
        <p:txBody>
          <a:bodyPr wrap="square" rtlCol="0" anchor="ctr"/>
          <a:lstStyle/>
          <a:p>
            <a:pPr marL="0" indent="0">
              <a:buNone/>
            </a:pPr>
            <a:r>
              <a:rPr lang="en-US" sz="1100" b="1" dirty="0">
                <a:solidFill>
                  <a:srgbClr val="2E7D87"/>
                </a:solidFill>
              </a:rPr>
              <a:t>2.  </a:t>
            </a:r>
            <a:r>
              <a:rPr lang="en-US" sz="1100" dirty="0">
                <a:solidFill>
                  <a:srgbClr val="1A2A3A"/>
                </a:solidFill>
              </a:rPr>
              <a:t>Sınıfa ne söylendiğini önceden anlatın.</a:t>
            </a:r>
            <a:endParaRPr lang="en-US" sz="1100" dirty="0"/>
          </a:p>
        </p:txBody>
      </p:sp>
      <p:sp>
        <p:nvSpPr>
          <p:cNvPr id="11" name="Text 9"/>
          <p:cNvSpPr/>
          <p:nvPr/>
        </p:nvSpPr>
        <p:spPr>
          <a:xfrm>
            <a:off x="411480" y="2249424"/>
            <a:ext cx="3931920" cy="384048"/>
          </a:xfrm>
          <a:prstGeom prst="rect">
            <a:avLst/>
          </a:prstGeom>
          <a:noFill/>
          <a:ln/>
        </p:spPr>
        <p:txBody>
          <a:bodyPr wrap="square" rtlCol="0" anchor="ctr"/>
          <a:lstStyle/>
          <a:p>
            <a:pPr marL="0" indent="0">
              <a:buNone/>
            </a:pPr>
            <a:r>
              <a:rPr lang="en-US" sz="1100" b="1" dirty="0">
                <a:solidFill>
                  <a:srgbClr val="2E7D87"/>
                </a:solidFill>
              </a:rPr>
              <a:t>3.  </a:t>
            </a:r>
            <a:r>
              <a:rPr lang="en-US" sz="1100" dirty="0">
                <a:solidFill>
                  <a:srgbClr val="1A2A3A"/>
                </a:solidFill>
              </a:rPr>
              <a:t>Endişelerini dinleyin; sabah kısa görüşme yapın.</a:t>
            </a:r>
            <a:endParaRPr lang="en-US" sz="1100" dirty="0"/>
          </a:p>
        </p:txBody>
      </p:sp>
      <p:sp>
        <p:nvSpPr>
          <p:cNvPr id="12" name="Text 10"/>
          <p:cNvSpPr/>
          <p:nvPr/>
        </p:nvSpPr>
        <p:spPr>
          <a:xfrm>
            <a:off x="411480" y="2660904"/>
            <a:ext cx="3931920" cy="384048"/>
          </a:xfrm>
          <a:prstGeom prst="rect">
            <a:avLst/>
          </a:prstGeom>
          <a:noFill/>
          <a:ln/>
        </p:spPr>
        <p:txBody>
          <a:bodyPr wrap="square" rtlCol="0" anchor="ctr"/>
          <a:lstStyle/>
          <a:p>
            <a:pPr marL="0" indent="0">
              <a:buNone/>
            </a:pPr>
            <a:r>
              <a:rPr lang="en-US" sz="1100" b="1" dirty="0">
                <a:solidFill>
                  <a:srgbClr val="2E7D87"/>
                </a:solidFill>
              </a:rPr>
              <a:t>4.  </a:t>
            </a:r>
            <a:r>
              <a:rPr lang="en-US" sz="1100" dirty="0">
                <a:solidFill>
                  <a:srgbClr val="1A2A3A"/>
                </a:solidFill>
              </a:rPr>
              <a:t>Gün boyunca kontrol edin; öğle yemeğinde yalnız kalmasın.</a:t>
            </a:r>
            <a:endParaRPr lang="en-US" sz="1100" dirty="0"/>
          </a:p>
        </p:txBody>
      </p:sp>
      <p:sp>
        <p:nvSpPr>
          <p:cNvPr id="13" name="Text 11"/>
          <p:cNvSpPr/>
          <p:nvPr/>
        </p:nvSpPr>
        <p:spPr>
          <a:xfrm>
            <a:off x="411480" y="3072384"/>
            <a:ext cx="3931920" cy="384048"/>
          </a:xfrm>
          <a:prstGeom prst="rect">
            <a:avLst/>
          </a:prstGeom>
          <a:noFill/>
          <a:ln/>
        </p:spPr>
        <p:txBody>
          <a:bodyPr wrap="square" rtlCol="0" anchor="ctr"/>
          <a:lstStyle/>
          <a:p>
            <a:pPr marL="0" indent="0">
              <a:buNone/>
            </a:pPr>
            <a:r>
              <a:rPr lang="en-US" sz="1100" b="1" dirty="0">
                <a:solidFill>
                  <a:srgbClr val="2E7D87"/>
                </a:solidFill>
              </a:rPr>
              <a:t>5.  </a:t>
            </a:r>
            <a:r>
              <a:rPr lang="en-US" sz="1100" dirty="0">
                <a:solidFill>
                  <a:srgbClr val="1A2A3A"/>
                </a:solidFill>
              </a:rPr>
              <a:t>Gün sonunda değerlendirin.</a:t>
            </a:r>
            <a:endParaRPr lang="en-US" sz="1100" dirty="0"/>
          </a:p>
        </p:txBody>
      </p:sp>
      <p:sp>
        <p:nvSpPr>
          <p:cNvPr id="14" name="Shape 12"/>
          <p:cNvSpPr/>
          <p:nvPr/>
        </p:nvSpPr>
        <p:spPr>
          <a:xfrm>
            <a:off x="4709160" y="960120"/>
            <a:ext cx="4114800" cy="3401568"/>
          </a:xfrm>
          <a:prstGeom prst="rect">
            <a:avLst/>
          </a:prstGeom>
          <a:solidFill>
            <a:srgbClr val="FEF3E2"/>
          </a:solidFill>
          <a:ln w="6350">
            <a:solidFill>
              <a:srgbClr val="C9822A"/>
            </a:solidFill>
            <a:prstDash val="solid"/>
          </a:ln>
        </p:spPr>
        <p:txBody>
          <a:bodyPr/>
          <a:lstStyle/>
          <a:p>
            <a:endParaRPr lang="tr-TR"/>
          </a:p>
        </p:txBody>
      </p:sp>
      <p:sp>
        <p:nvSpPr>
          <p:cNvPr id="15" name="Shape 13"/>
          <p:cNvSpPr/>
          <p:nvPr/>
        </p:nvSpPr>
        <p:spPr>
          <a:xfrm>
            <a:off x="4709160" y="960120"/>
            <a:ext cx="4114800" cy="384048"/>
          </a:xfrm>
          <a:prstGeom prst="rect">
            <a:avLst/>
          </a:prstGeom>
          <a:solidFill>
            <a:srgbClr val="C9822A"/>
          </a:solidFill>
          <a:ln w="6350">
            <a:solidFill>
              <a:srgbClr val="C9822A"/>
            </a:solidFill>
            <a:prstDash val="solid"/>
          </a:ln>
        </p:spPr>
        <p:txBody>
          <a:bodyPr/>
          <a:lstStyle/>
          <a:p>
            <a:endParaRPr lang="tr-TR"/>
          </a:p>
        </p:txBody>
      </p:sp>
      <p:sp>
        <p:nvSpPr>
          <p:cNvPr id="16" name="Text 14"/>
          <p:cNvSpPr/>
          <p:nvPr/>
        </p:nvSpPr>
        <p:spPr>
          <a:xfrm>
            <a:off x="4800600" y="960120"/>
            <a:ext cx="3931920" cy="384048"/>
          </a:xfrm>
          <a:prstGeom prst="rect">
            <a:avLst/>
          </a:prstGeom>
          <a:noFill/>
          <a:ln/>
        </p:spPr>
        <p:txBody>
          <a:bodyPr wrap="square" rtlCol="0" anchor="ctr"/>
          <a:lstStyle/>
          <a:p>
            <a:pPr marL="0" indent="0">
              <a:buNone/>
            </a:pPr>
            <a:r>
              <a:rPr lang="en-US" sz="1200" b="1" dirty="0">
                <a:solidFill>
                  <a:srgbClr val="FFFFFF"/>
                </a:solidFill>
              </a:rPr>
              <a:t>Kod Kelimesi Tekniği</a:t>
            </a:r>
            <a:endParaRPr lang="en-US" sz="1200" dirty="0"/>
          </a:p>
        </p:txBody>
      </p:sp>
      <p:sp>
        <p:nvSpPr>
          <p:cNvPr id="17" name="Text 15"/>
          <p:cNvSpPr/>
          <p:nvPr/>
        </p:nvSpPr>
        <p:spPr>
          <a:xfrm>
            <a:off x="4818888" y="1417320"/>
            <a:ext cx="3886200" cy="731520"/>
          </a:xfrm>
          <a:prstGeom prst="rect">
            <a:avLst/>
          </a:prstGeom>
          <a:noFill/>
          <a:ln/>
        </p:spPr>
        <p:txBody>
          <a:bodyPr wrap="square" rtlCol="0" anchor="t"/>
          <a:lstStyle/>
          <a:p>
            <a:pPr marL="0" indent="0">
              <a:buNone/>
            </a:pPr>
            <a:r>
              <a:rPr lang="en-US" sz="1100" dirty="0">
                <a:solidFill>
                  <a:srgbClr val="1A2A3A"/>
                </a:solidFill>
              </a:rPr>
              <a:t>Öğrenci sınıfta bunaldığında sessizce çıkabilmesi için önceden belirlenmiş bir kelime ya da cümle.</a:t>
            </a:r>
            <a:endParaRPr lang="en-US" sz="1100" dirty="0"/>
          </a:p>
        </p:txBody>
      </p:sp>
      <p:sp>
        <p:nvSpPr>
          <p:cNvPr id="18" name="Shape 16"/>
          <p:cNvSpPr/>
          <p:nvPr/>
        </p:nvSpPr>
        <p:spPr>
          <a:xfrm>
            <a:off x="4709160" y="2304288"/>
            <a:ext cx="4114800" cy="2057400"/>
          </a:xfrm>
          <a:prstGeom prst="rect">
            <a:avLst/>
          </a:prstGeom>
          <a:solidFill>
            <a:srgbClr val="FFFFFF"/>
          </a:solidFill>
          <a:ln w="6350">
            <a:solidFill>
              <a:srgbClr val="C9822A"/>
            </a:solidFill>
            <a:prstDash val="solid"/>
          </a:ln>
        </p:spPr>
        <p:txBody>
          <a:bodyPr/>
          <a:lstStyle/>
          <a:p>
            <a:endParaRPr lang="tr-TR"/>
          </a:p>
        </p:txBody>
      </p:sp>
      <p:sp>
        <p:nvSpPr>
          <p:cNvPr id="19" name="Text 17"/>
          <p:cNvSpPr/>
          <p:nvPr/>
        </p:nvSpPr>
        <p:spPr>
          <a:xfrm>
            <a:off x="4818888" y="2359152"/>
            <a:ext cx="3931920" cy="320040"/>
          </a:xfrm>
          <a:prstGeom prst="rect">
            <a:avLst/>
          </a:prstGeom>
          <a:noFill/>
          <a:ln/>
        </p:spPr>
        <p:txBody>
          <a:bodyPr wrap="square" rtlCol="0" anchor="ctr"/>
          <a:lstStyle/>
          <a:p>
            <a:pPr marL="0" indent="0">
              <a:buNone/>
            </a:pPr>
            <a:r>
              <a:rPr lang="en-US" sz="1100" b="1" dirty="0">
                <a:solidFill>
                  <a:srgbClr val="C9822A"/>
                </a:solidFill>
              </a:rPr>
              <a:t>Örnek diyalog:</a:t>
            </a:r>
            <a:endParaRPr lang="en-US" sz="1100" dirty="0"/>
          </a:p>
        </p:txBody>
      </p:sp>
      <p:sp>
        <p:nvSpPr>
          <p:cNvPr id="20" name="Text 18"/>
          <p:cNvSpPr/>
          <p:nvPr/>
        </p:nvSpPr>
        <p:spPr>
          <a:xfrm>
            <a:off x="4818888" y="2697480"/>
            <a:ext cx="3886200" cy="1600200"/>
          </a:xfrm>
          <a:prstGeom prst="rect">
            <a:avLst/>
          </a:prstGeom>
          <a:noFill/>
          <a:ln/>
        </p:spPr>
        <p:txBody>
          <a:bodyPr wrap="square" rtlCol="0" anchor="t"/>
          <a:lstStyle/>
          <a:p>
            <a:pPr marL="0" indent="0">
              <a:buNone/>
            </a:pPr>
            <a:r>
              <a:rPr lang="en-US" sz="1050" i="1" dirty="0">
                <a:solidFill>
                  <a:srgbClr val="1A2A3A"/>
                </a:solidFill>
              </a:rPr>
              <a:t>PD: 'İstediğin zaman sınıftan çıkıp bana gelebilirsin. Bir kod kelimesi belirleyelim mi? Mesela 'Su içebilir miyim?' dersen, çıkıp bana gelebilirsin demek olsun.'</a:t>
            </a:r>
            <a:endParaRPr lang="en-US" sz="1050" dirty="0"/>
          </a:p>
          <a:p>
            <a:pPr marL="0" indent="0">
              <a:buNone/>
            </a:pPr>
            <a:endParaRPr lang="en-US" sz="1050" dirty="0"/>
          </a:p>
          <a:p>
            <a:pPr marL="0" indent="0">
              <a:buNone/>
            </a:pPr>
            <a:r>
              <a:rPr lang="en-US" sz="1050" i="1" dirty="0">
                <a:solidFill>
                  <a:srgbClr val="1A2A3A"/>
                </a:solidFill>
              </a:rPr>
              <a:t>Öğrenci: 'Ya ağlarsam?'</a:t>
            </a:r>
            <a:endParaRPr lang="en-US" sz="1050" dirty="0"/>
          </a:p>
          <a:p>
            <a:pPr marL="0" indent="0">
              <a:buNone/>
            </a:pPr>
            <a:endParaRPr lang="en-US" sz="1050" dirty="0"/>
          </a:p>
          <a:p>
            <a:pPr marL="0" indent="0">
              <a:buNone/>
            </a:pPr>
            <a:r>
              <a:rPr lang="en-US" sz="1050" i="1" dirty="0">
                <a:solidFill>
                  <a:srgbClr val="1A2A3A"/>
                </a:solidFill>
              </a:rPr>
              <a:t>PD: 'Ağlamak istersen ağla — bunun için dışarı çıkmana gerek yok.'</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Okul Temelli Yas Müdahalesi — TF-CBT (PRACTICE)</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Cohen, Mannarino ve Deblinger (2006) · Okul ortamına uyarlanmış</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1005840"/>
            <a:ext cx="2057400" cy="160020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1005840"/>
            <a:ext cx="2057400" cy="457200"/>
          </a:xfrm>
          <a:prstGeom prst="rect">
            <a:avLst/>
          </a:prstGeom>
          <a:solidFill>
            <a:srgbClr val="1B3A5C"/>
          </a:solidFill>
          <a:ln w="6350">
            <a:solidFill>
              <a:srgbClr val="1B3A5C"/>
            </a:solidFill>
            <a:prstDash val="solid"/>
          </a:ln>
        </p:spPr>
        <p:txBody>
          <a:bodyPr/>
          <a:lstStyle/>
          <a:p>
            <a:endParaRPr lang="tr-TR"/>
          </a:p>
        </p:txBody>
      </p:sp>
      <p:sp>
        <p:nvSpPr>
          <p:cNvPr id="9" name="Text 7"/>
          <p:cNvSpPr/>
          <p:nvPr/>
        </p:nvSpPr>
        <p:spPr>
          <a:xfrm>
            <a:off x="274320" y="1005840"/>
            <a:ext cx="457200" cy="457200"/>
          </a:xfrm>
          <a:prstGeom prst="rect">
            <a:avLst/>
          </a:prstGeom>
          <a:noFill/>
          <a:ln/>
        </p:spPr>
        <p:txBody>
          <a:bodyPr wrap="square" rtlCol="0" anchor="ctr"/>
          <a:lstStyle/>
          <a:p>
            <a:pPr marL="0" indent="0" algn="ctr">
              <a:buNone/>
            </a:pPr>
            <a:r>
              <a:rPr lang="en-US" sz="2000" b="1" dirty="0">
                <a:solidFill>
                  <a:srgbClr val="4AACBB"/>
                </a:solidFill>
              </a:rPr>
              <a:t>P</a:t>
            </a:r>
            <a:endParaRPr lang="en-US" sz="2000" dirty="0"/>
          </a:p>
        </p:txBody>
      </p:sp>
      <p:sp>
        <p:nvSpPr>
          <p:cNvPr id="10" name="Text 8"/>
          <p:cNvSpPr/>
          <p:nvPr/>
        </p:nvSpPr>
        <p:spPr>
          <a:xfrm>
            <a:off x="731520" y="1005840"/>
            <a:ext cx="1536192" cy="457200"/>
          </a:xfrm>
          <a:prstGeom prst="rect">
            <a:avLst/>
          </a:prstGeom>
          <a:noFill/>
          <a:ln/>
        </p:spPr>
        <p:txBody>
          <a:bodyPr wrap="square" rtlCol="0" anchor="ctr"/>
          <a:lstStyle/>
          <a:p>
            <a:pPr marL="0" indent="0">
              <a:buNone/>
            </a:pPr>
            <a:r>
              <a:rPr lang="en-US" sz="1100" b="1" dirty="0">
                <a:solidFill>
                  <a:srgbClr val="FFFFFF"/>
                </a:solidFill>
              </a:rPr>
              <a:t>Psikoeğitim</a:t>
            </a:r>
            <a:endParaRPr lang="en-US" sz="1100" dirty="0"/>
          </a:p>
        </p:txBody>
      </p:sp>
      <p:sp>
        <p:nvSpPr>
          <p:cNvPr id="11" name="Text 9"/>
          <p:cNvSpPr/>
          <p:nvPr/>
        </p:nvSpPr>
        <p:spPr>
          <a:xfrm>
            <a:off x="365760" y="1517904"/>
            <a:ext cx="1874520" cy="1051560"/>
          </a:xfrm>
          <a:prstGeom prst="rect">
            <a:avLst/>
          </a:prstGeom>
          <a:noFill/>
          <a:ln/>
        </p:spPr>
        <p:txBody>
          <a:bodyPr wrap="square" rtlCol="0" anchor="t"/>
          <a:lstStyle/>
          <a:p>
            <a:pPr marL="0" indent="0">
              <a:buNone/>
            </a:pPr>
            <a:r>
              <a:rPr lang="en-US" sz="1050" dirty="0">
                <a:solidFill>
                  <a:srgbClr val="1A2A3A"/>
                </a:solidFill>
              </a:rPr>
              <a:t>Yas ve travmanın ne olduğunu çocuğa/aileye açıkla</a:t>
            </a:r>
            <a:endParaRPr lang="en-US" sz="1050" dirty="0"/>
          </a:p>
        </p:txBody>
      </p:sp>
      <p:sp>
        <p:nvSpPr>
          <p:cNvPr id="12" name="Shape 10"/>
          <p:cNvSpPr/>
          <p:nvPr/>
        </p:nvSpPr>
        <p:spPr>
          <a:xfrm>
            <a:off x="2450592" y="1005840"/>
            <a:ext cx="2057400" cy="1600200"/>
          </a:xfrm>
          <a:prstGeom prst="rect">
            <a:avLst/>
          </a:prstGeom>
          <a:solidFill>
            <a:srgbClr val="F5F8FA"/>
          </a:solidFill>
          <a:ln w="6350">
            <a:solidFill>
              <a:srgbClr val="D4E2EC"/>
            </a:solidFill>
            <a:prstDash val="solid"/>
          </a:ln>
        </p:spPr>
        <p:txBody>
          <a:bodyPr/>
          <a:lstStyle/>
          <a:p>
            <a:endParaRPr lang="tr-TR"/>
          </a:p>
        </p:txBody>
      </p:sp>
      <p:sp>
        <p:nvSpPr>
          <p:cNvPr id="13" name="Shape 11"/>
          <p:cNvSpPr/>
          <p:nvPr/>
        </p:nvSpPr>
        <p:spPr>
          <a:xfrm>
            <a:off x="2450592" y="1005840"/>
            <a:ext cx="2057400" cy="457200"/>
          </a:xfrm>
          <a:prstGeom prst="rect">
            <a:avLst/>
          </a:prstGeom>
          <a:solidFill>
            <a:srgbClr val="1B3A5C"/>
          </a:solidFill>
          <a:ln w="6350">
            <a:solidFill>
              <a:srgbClr val="1B3A5C"/>
            </a:solidFill>
            <a:prstDash val="solid"/>
          </a:ln>
        </p:spPr>
        <p:txBody>
          <a:bodyPr/>
          <a:lstStyle/>
          <a:p>
            <a:endParaRPr lang="tr-TR"/>
          </a:p>
        </p:txBody>
      </p:sp>
      <p:sp>
        <p:nvSpPr>
          <p:cNvPr id="14" name="Text 12"/>
          <p:cNvSpPr/>
          <p:nvPr/>
        </p:nvSpPr>
        <p:spPr>
          <a:xfrm>
            <a:off x="2450592" y="1005840"/>
            <a:ext cx="457200" cy="457200"/>
          </a:xfrm>
          <a:prstGeom prst="rect">
            <a:avLst/>
          </a:prstGeom>
          <a:noFill/>
          <a:ln/>
        </p:spPr>
        <p:txBody>
          <a:bodyPr wrap="square" rtlCol="0" anchor="ctr"/>
          <a:lstStyle/>
          <a:p>
            <a:pPr marL="0" indent="0" algn="ctr">
              <a:buNone/>
            </a:pPr>
            <a:r>
              <a:rPr lang="en-US" sz="2000" b="1" dirty="0">
                <a:solidFill>
                  <a:srgbClr val="4AACBB"/>
                </a:solidFill>
              </a:rPr>
              <a:t>R</a:t>
            </a:r>
            <a:endParaRPr lang="en-US" sz="2000" dirty="0"/>
          </a:p>
        </p:txBody>
      </p:sp>
      <p:sp>
        <p:nvSpPr>
          <p:cNvPr id="15" name="Text 13"/>
          <p:cNvSpPr/>
          <p:nvPr/>
        </p:nvSpPr>
        <p:spPr>
          <a:xfrm>
            <a:off x="2907792" y="1005840"/>
            <a:ext cx="1536192" cy="457200"/>
          </a:xfrm>
          <a:prstGeom prst="rect">
            <a:avLst/>
          </a:prstGeom>
          <a:noFill/>
          <a:ln/>
        </p:spPr>
        <p:txBody>
          <a:bodyPr wrap="square" rtlCol="0" anchor="ctr"/>
          <a:lstStyle/>
          <a:p>
            <a:pPr marL="0" indent="0">
              <a:buNone/>
            </a:pPr>
            <a:r>
              <a:rPr lang="en-US" sz="1100" b="1" dirty="0">
                <a:solidFill>
                  <a:srgbClr val="FFFFFF"/>
                </a:solidFill>
              </a:rPr>
              <a:t>Rahatlama</a:t>
            </a:r>
            <a:endParaRPr lang="en-US" sz="1100" dirty="0"/>
          </a:p>
        </p:txBody>
      </p:sp>
      <p:sp>
        <p:nvSpPr>
          <p:cNvPr id="16" name="Text 14"/>
          <p:cNvSpPr/>
          <p:nvPr/>
        </p:nvSpPr>
        <p:spPr>
          <a:xfrm>
            <a:off x="2542032" y="1517904"/>
            <a:ext cx="1874520" cy="1051560"/>
          </a:xfrm>
          <a:prstGeom prst="rect">
            <a:avLst/>
          </a:prstGeom>
          <a:noFill/>
          <a:ln/>
        </p:spPr>
        <p:txBody>
          <a:bodyPr wrap="square" rtlCol="0" anchor="t"/>
          <a:lstStyle/>
          <a:p>
            <a:pPr marL="0" indent="0">
              <a:buNone/>
            </a:pPr>
            <a:r>
              <a:rPr lang="en-US" sz="1050" dirty="0">
                <a:solidFill>
                  <a:srgbClr val="1A2A3A"/>
                </a:solidFill>
              </a:rPr>
              <a:t>Nefes, kas gevşemesi, güvenli yer imgelemi</a:t>
            </a:r>
            <a:endParaRPr lang="en-US" sz="1050" dirty="0"/>
          </a:p>
        </p:txBody>
      </p:sp>
      <p:sp>
        <p:nvSpPr>
          <p:cNvPr id="17" name="Shape 15"/>
          <p:cNvSpPr/>
          <p:nvPr/>
        </p:nvSpPr>
        <p:spPr>
          <a:xfrm>
            <a:off x="4626864" y="1005840"/>
            <a:ext cx="2057400" cy="1600200"/>
          </a:xfrm>
          <a:prstGeom prst="rect">
            <a:avLst/>
          </a:prstGeom>
          <a:solidFill>
            <a:srgbClr val="F5F8FA"/>
          </a:solidFill>
          <a:ln w="6350">
            <a:solidFill>
              <a:srgbClr val="D4E2EC"/>
            </a:solidFill>
            <a:prstDash val="solid"/>
          </a:ln>
        </p:spPr>
        <p:txBody>
          <a:bodyPr/>
          <a:lstStyle/>
          <a:p>
            <a:endParaRPr lang="tr-TR"/>
          </a:p>
        </p:txBody>
      </p:sp>
      <p:sp>
        <p:nvSpPr>
          <p:cNvPr id="18" name="Shape 16"/>
          <p:cNvSpPr/>
          <p:nvPr/>
        </p:nvSpPr>
        <p:spPr>
          <a:xfrm>
            <a:off x="4626864" y="1005840"/>
            <a:ext cx="2057400" cy="457200"/>
          </a:xfrm>
          <a:prstGeom prst="rect">
            <a:avLst/>
          </a:prstGeom>
          <a:solidFill>
            <a:srgbClr val="1B3A5C"/>
          </a:solidFill>
          <a:ln w="6350">
            <a:solidFill>
              <a:srgbClr val="1B3A5C"/>
            </a:solidFill>
            <a:prstDash val="solid"/>
          </a:ln>
        </p:spPr>
        <p:txBody>
          <a:bodyPr/>
          <a:lstStyle/>
          <a:p>
            <a:endParaRPr lang="tr-TR"/>
          </a:p>
        </p:txBody>
      </p:sp>
      <p:sp>
        <p:nvSpPr>
          <p:cNvPr id="19" name="Text 17"/>
          <p:cNvSpPr/>
          <p:nvPr/>
        </p:nvSpPr>
        <p:spPr>
          <a:xfrm>
            <a:off x="4626864" y="1005840"/>
            <a:ext cx="457200" cy="457200"/>
          </a:xfrm>
          <a:prstGeom prst="rect">
            <a:avLst/>
          </a:prstGeom>
          <a:noFill/>
          <a:ln/>
        </p:spPr>
        <p:txBody>
          <a:bodyPr wrap="square" rtlCol="0" anchor="ctr"/>
          <a:lstStyle/>
          <a:p>
            <a:pPr marL="0" indent="0" algn="ctr">
              <a:buNone/>
            </a:pPr>
            <a:r>
              <a:rPr lang="en-US" sz="2000" b="1" dirty="0">
                <a:solidFill>
                  <a:srgbClr val="4AACBB"/>
                </a:solidFill>
              </a:rPr>
              <a:t>A</a:t>
            </a:r>
            <a:endParaRPr lang="en-US" sz="2000" dirty="0"/>
          </a:p>
        </p:txBody>
      </p:sp>
      <p:sp>
        <p:nvSpPr>
          <p:cNvPr id="20" name="Text 18"/>
          <p:cNvSpPr/>
          <p:nvPr/>
        </p:nvSpPr>
        <p:spPr>
          <a:xfrm>
            <a:off x="5084064" y="1005840"/>
            <a:ext cx="1536192" cy="457200"/>
          </a:xfrm>
          <a:prstGeom prst="rect">
            <a:avLst/>
          </a:prstGeom>
          <a:noFill/>
          <a:ln/>
        </p:spPr>
        <p:txBody>
          <a:bodyPr wrap="square" rtlCol="0" anchor="ctr"/>
          <a:lstStyle/>
          <a:p>
            <a:pPr marL="0" indent="0">
              <a:buNone/>
            </a:pPr>
            <a:r>
              <a:rPr lang="en-US" sz="1100" b="1" dirty="0">
                <a:solidFill>
                  <a:srgbClr val="FFFFFF"/>
                </a:solidFill>
              </a:rPr>
              <a:t>Acıyı İşleme</a:t>
            </a:r>
            <a:endParaRPr lang="en-US" sz="1100" dirty="0"/>
          </a:p>
        </p:txBody>
      </p:sp>
      <p:sp>
        <p:nvSpPr>
          <p:cNvPr id="21" name="Text 19"/>
          <p:cNvSpPr/>
          <p:nvPr/>
        </p:nvSpPr>
        <p:spPr>
          <a:xfrm>
            <a:off x="4718304" y="1517904"/>
            <a:ext cx="1874520" cy="1051560"/>
          </a:xfrm>
          <a:prstGeom prst="rect">
            <a:avLst/>
          </a:prstGeom>
          <a:noFill/>
          <a:ln/>
        </p:spPr>
        <p:txBody>
          <a:bodyPr wrap="square" rtlCol="0" anchor="t"/>
          <a:lstStyle/>
          <a:p>
            <a:pPr marL="0" indent="0">
              <a:buNone/>
            </a:pPr>
            <a:r>
              <a:rPr lang="en-US" sz="1050" dirty="0">
                <a:solidFill>
                  <a:srgbClr val="1A2A3A"/>
                </a:solidFill>
              </a:rPr>
              <a:t>Duygusal düzenleme, duyguları adlandırma</a:t>
            </a:r>
            <a:endParaRPr lang="en-US" sz="1050" dirty="0"/>
          </a:p>
        </p:txBody>
      </p:sp>
      <p:sp>
        <p:nvSpPr>
          <p:cNvPr id="22" name="Shape 20"/>
          <p:cNvSpPr/>
          <p:nvPr/>
        </p:nvSpPr>
        <p:spPr>
          <a:xfrm>
            <a:off x="6803136" y="1005840"/>
            <a:ext cx="2057400" cy="1600200"/>
          </a:xfrm>
          <a:prstGeom prst="rect">
            <a:avLst/>
          </a:prstGeom>
          <a:solidFill>
            <a:srgbClr val="F5F8FA"/>
          </a:solidFill>
          <a:ln w="6350">
            <a:solidFill>
              <a:srgbClr val="D4E2EC"/>
            </a:solidFill>
            <a:prstDash val="solid"/>
          </a:ln>
        </p:spPr>
        <p:txBody>
          <a:bodyPr/>
          <a:lstStyle/>
          <a:p>
            <a:endParaRPr lang="tr-TR"/>
          </a:p>
        </p:txBody>
      </p:sp>
      <p:sp>
        <p:nvSpPr>
          <p:cNvPr id="23" name="Shape 21"/>
          <p:cNvSpPr/>
          <p:nvPr/>
        </p:nvSpPr>
        <p:spPr>
          <a:xfrm>
            <a:off x="6803136" y="1005840"/>
            <a:ext cx="2057400" cy="457200"/>
          </a:xfrm>
          <a:prstGeom prst="rect">
            <a:avLst/>
          </a:prstGeom>
          <a:solidFill>
            <a:srgbClr val="1B3A5C"/>
          </a:solidFill>
          <a:ln w="6350">
            <a:solidFill>
              <a:srgbClr val="1B3A5C"/>
            </a:solidFill>
            <a:prstDash val="solid"/>
          </a:ln>
        </p:spPr>
        <p:txBody>
          <a:bodyPr/>
          <a:lstStyle/>
          <a:p>
            <a:endParaRPr lang="tr-TR"/>
          </a:p>
        </p:txBody>
      </p:sp>
      <p:sp>
        <p:nvSpPr>
          <p:cNvPr id="24" name="Text 22"/>
          <p:cNvSpPr/>
          <p:nvPr/>
        </p:nvSpPr>
        <p:spPr>
          <a:xfrm>
            <a:off x="6803136" y="1005840"/>
            <a:ext cx="457200" cy="457200"/>
          </a:xfrm>
          <a:prstGeom prst="rect">
            <a:avLst/>
          </a:prstGeom>
          <a:noFill/>
          <a:ln/>
        </p:spPr>
        <p:txBody>
          <a:bodyPr wrap="square" rtlCol="0" anchor="ctr"/>
          <a:lstStyle/>
          <a:p>
            <a:pPr marL="0" indent="0" algn="ctr">
              <a:buNone/>
            </a:pPr>
            <a:r>
              <a:rPr lang="en-US" sz="2000" b="1" dirty="0">
                <a:solidFill>
                  <a:srgbClr val="4AACBB"/>
                </a:solidFill>
              </a:rPr>
              <a:t>C</a:t>
            </a:r>
            <a:endParaRPr lang="en-US" sz="2000" dirty="0"/>
          </a:p>
        </p:txBody>
      </p:sp>
      <p:sp>
        <p:nvSpPr>
          <p:cNvPr id="25" name="Text 23"/>
          <p:cNvSpPr/>
          <p:nvPr/>
        </p:nvSpPr>
        <p:spPr>
          <a:xfrm>
            <a:off x="7260336" y="1005840"/>
            <a:ext cx="1536192" cy="457200"/>
          </a:xfrm>
          <a:prstGeom prst="rect">
            <a:avLst/>
          </a:prstGeom>
          <a:noFill/>
          <a:ln/>
        </p:spPr>
        <p:txBody>
          <a:bodyPr wrap="square" rtlCol="0" anchor="ctr"/>
          <a:lstStyle/>
          <a:p>
            <a:pPr marL="0" indent="0">
              <a:buNone/>
            </a:pPr>
            <a:r>
              <a:rPr lang="en-US" sz="1100" b="1" dirty="0">
                <a:solidFill>
                  <a:srgbClr val="FFFFFF"/>
                </a:solidFill>
              </a:rPr>
              <a:t>Çarpık Düşünceler</a:t>
            </a:r>
            <a:endParaRPr lang="en-US" sz="1100" dirty="0"/>
          </a:p>
        </p:txBody>
      </p:sp>
      <p:sp>
        <p:nvSpPr>
          <p:cNvPr id="26" name="Text 24"/>
          <p:cNvSpPr/>
          <p:nvPr/>
        </p:nvSpPr>
        <p:spPr>
          <a:xfrm>
            <a:off x="6894576" y="1517904"/>
            <a:ext cx="1874520" cy="1051560"/>
          </a:xfrm>
          <a:prstGeom prst="rect">
            <a:avLst/>
          </a:prstGeom>
          <a:noFill/>
          <a:ln/>
        </p:spPr>
        <p:txBody>
          <a:bodyPr wrap="square" rtlCol="0" anchor="t"/>
          <a:lstStyle/>
          <a:p>
            <a:pPr marL="0" indent="0">
              <a:buNone/>
            </a:pPr>
            <a:r>
              <a:rPr lang="en-US" sz="1050" dirty="0">
                <a:solidFill>
                  <a:srgbClr val="1A2A3A"/>
                </a:solidFill>
              </a:rPr>
              <a:t>Suçluluk, öfke, anlamsızlık düşüncelerini sorgulama</a:t>
            </a:r>
            <a:endParaRPr lang="en-US" sz="1050" dirty="0"/>
          </a:p>
        </p:txBody>
      </p:sp>
      <p:sp>
        <p:nvSpPr>
          <p:cNvPr id="27" name="Shape 25"/>
          <p:cNvSpPr/>
          <p:nvPr/>
        </p:nvSpPr>
        <p:spPr>
          <a:xfrm>
            <a:off x="274320" y="2697480"/>
            <a:ext cx="2057400" cy="1600200"/>
          </a:xfrm>
          <a:prstGeom prst="rect">
            <a:avLst/>
          </a:prstGeom>
          <a:solidFill>
            <a:srgbClr val="F5F8FA"/>
          </a:solidFill>
          <a:ln w="6350">
            <a:solidFill>
              <a:srgbClr val="D4E2EC"/>
            </a:solidFill>
            <a:prstDash val="solid"/>
          </a:ln>
        </p:spPr>
        <p:txBody>
          <a:bodyPr/>
          <a:lstStyle/>
          <a:p>
            <a:endParaRPr lang="tr-TR"/>
          </a:p>
        </p:txBody>
      </p:sp>
      <p:sp>
        <p:nvSpPr>
          <p:cNvPr id="28" name="Shape 26"/>
          <p:cNvSpPr/>
          <p:nvPr/>
        </p:nvSpPr>
        <p:spPr>
          <a:xfrm>
            <a:off x="274320" y="2697480"/>
            <a:ext cx="2057400" cy="457200"/>
          </a:xfrm>
          <a:prstGeom prst="rect">
            <a:avLst/>
          </a:prstGeom>
          <a:solidFill>
            <a:srgbClr val="1B3A5C"/>
          </a:solidFill>
          <a:ln w="6350">
            <a:solidFill>
              <a:srgbClr val="1B3A5C"/>
            </a:solidFill>
            <a:prstDash val="solid"/>
          </a:ln>
        </p:spPr>
        <p:txBody>
          <a:bodyPr/>
          <a:lstStyle/>
          <a:p>
            <a:endParaRPr lang="tr-TR"/>
          </a:p>
        </p:txBody>
      </p:sp>
      <p:sp>
        <p:nvSpPr>
          <p:cNvPr id="29" name="Text 27"/>
          <p:cNvSpPr/>
          <p:nvPr/>
        </p:nvSpPr>
        <p:spPr>
          <a:xfrm>
            <a:off x="274320" y="2697480"/>
            <a:ext cx="457200" cy="457200"/>
          </a:xfrm>
          <a:prstGeom prst="rect">
            <a:avLst/>
          </a:prstGeom>
          <a:noFill/>
          <a:ln/>
        </p:spPr>
        <p:txBody>
          <a:bodyPr wrap="square" rtlCol="0" anchor="ctr"/>
          <a:lstStyle/>
          <a:p>
            <a:pPr marL="0" indent="0" algn="ctr">
              <a:buNone/>
            </a:pPr>
            <a:r>
              <a:rPr lang="en-US" sz="2000" b="1" dirty="0">
                <a:solidFill>
                  <a:srgbClr val="4AACBB"/>
                </a:solidFill>
              </a:rPr>
              <a:t>T</a:t>
            </a:r>
            <a:endParaRPr lang="en-US" sz="2000" dirty="0"/>
          </a:p>
        </p:txBody>
      </p:sp>
      <p:sp>
        <p:nvSpPr>
          <p:cNvPr id="30" name="Text 28"/>
          <p:cNvSpPr/>
          <p:nvPr/>
        </p:nvSpPr>
        <p:spPr>
          <a:xfrm>
            <a:off x="731520" y="2697480"/>
            <a:ext cx="1536192" cy="457200"/>
          </a:xfrm>
          <a:prstGeom prst="rect">
            <a:avLst/>
          </a:prstGeom>
          <a:noFill/>
          <a:ln/>
        </p:spPr>
        <p:txBody>
          <a:bodyPr wrap="square" rtlCol="0" anchor="ctr"/>
          <a:lstStyle/>
          <a:p>
            <a:pPr marL="0" indent="0">
              <a:buNone/>
            </a:pPr>
            <a:r>
              <a:rPr lang="en-US" sz="1100" b="1" dirty="0">
                <a:solidFill>
                  <a:srgbClr val="FFFFFF"/>
                </a:solidFill>
              </a:rPr>
              <a:t>Travma Anlatısı</a:t>
            </a:r>
            <a:endParaRPr lang="en-US" sz="1100" dirty="0"/>
          </a:p>
        </p:txBody>
      </p:sp>
      <p:sp>
        <p:nvSpPr>
          <p:cNvPr id="31" name="Text 29"/>
          <p:cNvSpPr/>
          <p:nvPr/>
        </p:nvSpPr>
        <p:spPr>
          <a:xfrm>
            <a:off x="365760" y="3209544"/>
            <a:ext cx="1874520" cy="1051560"/>
          </a:xfrm>
          <a:prstGeom prst="rect">
            <a:avLst/>
          </a:prstGeom>
          <a:noFill/>
          <a:ln/>
        </p:spPr>
        <p:txBody>
          <a:bodyPr wrap="square" rtlCol="0" anchor="t"/>
          <a:lstStyle/>
          <a:p>
            <a:pPr marL="0" indent="0">
              <a:buNone/>
            </a:pPr>
            <a:r>
              <a:rPr lang="en-US" sz="1050" dirty="0">
                <a:solidFill>
                  <a:srgbClr val="1A2A3A"/>
                </a:solidFill>
              </a:rPr>
              <a:t>Yaşananları güvenli çerçevede sözleştirme</a:t>
            </a:r>
            <a:endParaRPr lang="en-US" sz="1050" dirty="0"/>
          </a:p>
        </p:txBody>
      </p:sp>
      <p:sp>
        <p:nvSpPr>
          <p:cNvPr id="32" name="Shape 30"/>
          <p:cNvSpPr/>
          <p:nvPr/>
        </p:nvSpPr>
        <p:spPr>
          <a:xfrm>
            <a:off x="2450592" y="2697480"/>
            <a:ext cx="2057400" cy="1600200"/>
          </a:xfrm>
          <a:prstGeom prst="rect">
            <a:avLst/>
          </a:prstGeom>
          <a:solidFill>
            <a:srgbClr val="F5F8FA"/>
          </a:solidFill>
          <a:ln w="6350">
            <a:solidFill>
              <a:srgbClr val="D4E2EC"/>
            </a:solidFill>
            <a:prstDash val="solid"/>
          </a:ln>
        </p:spPr>
        <p:txBody>
          <a:bodyPr/>
          <a:lstStyle/>
          <a:p>
            <a:endParaRPr lang="tr-TR"/>
          </a:p>
        </p:txBody>
      </p:sp>
      <p:sp>
        <p:nvSpPr>
          <p:cNvPr id="33" name="Shape 31"/>
          <p:cNvSpPr/>
          <p:nvPr/>
        </p:nvSpPr>
        <p:spPr>
          <a:xfrm>
            <a:off x="2450592" y="2697480"/>
            <a:ext cx="2057400" cy="457200"/>
          </a:xfrm>
          <a:prstGeom prst="rect">
            <a:avLst/>
          </a:prstGeom>
          <a:solidFill>
            <a:srgbClr val="1B3A5C"/>
          </a:solidFill>
          <a:ln w="6350">
            <a:solidFill>
              <a:srgbClr val="1B3A5C"/>
            </a:solidFill>
            <a:prstDash val="solid"/>
          </a:ln>
        </p:spPr>
        <p:txBody>
          <a:bodyPr/>
          <a:lstStyle/>
          <a:p>
            <a:endParaRPr lang="tr-TR"/>
          </a:p>
        </p:txBody>
      </p:sp>
      <p:sp>
        <p:nvSpPr>
          <p:cNvPr id="34" name="Text 32"/>
          <p:cNvSpPr/>
          <p:nvPr/>
        </p:nvSpPr>
        <p:spPr>
          <a:xfrm>
            <a:off x="2450592" y="2697480"/>
            <a:ext cx="457200" cy="457200"/>
          </a:xfrm>
          <a:prstGeom prst="rect">
            <a:avLst/>
          </a:prstGeom>
          <a:noFill/>
          <a:ln/>
        </p:spPr>
        <p:txBody>
          <a:bodyPr wrap="square" rtlCol="0" anchor="ctr"/>
          <a:lstStyle/>
          <a:p>
            <a:pPr marL="0" indent="0" algn="ctr">
              <a:buNone/>
            </a:pPr>
            <a:r>
              <a:rPr lang="en-US" sz="2000" b="1" dirty="0">
                <a:solidFill>
                  <a:srgbClr val="4AACBB"/>
                </a:solidFill>
              </a:rPr>
              <a:t>I</a:t>
            </a:r>
            <a:endParaRPr lang="en-US" sz="2000" dirty="0"/>
          </a:p>
        </p:txBody>
      </p:sp>
      <p:sp>
        <p:nvSpPr>
          <p:cNvPr id="35" name="Text 33"/>
          <p:cNvSpPr/>
          <p:nvPr/>
        </p:nvSpPr>
        <p:spPr>
          <a:xfrm>
            <a:off x="2907792" y="2697480"/>
            <a:ext cx="1536192" cy="457200"/>
          </a:xfrm>
          <a:prstGeom prst="rect">
            <a:avLst/>
          </a:prstGeom>
          <a:noFill/>
          <a:ln/>
        </p:spPr>
        <p:txBody>
          <a:bodyPr wrap="square" rtlCol="0" anchor="ctr"/>
          <a:lstStyle/>
          <a:p>
            <a:pPr marL="0" indent="0">
              <a:buNone/>
            </a:pPr>
            <a:r>
              <a:rPr lang="en-US" sz="1100" b="1" dirty="0">
                <a:solidFill>
                  <a:srgbClr val="FFFFFF"/>
                </a:solidFill>
              </a:rPr>
              <a:t>In Vivo</a:t>
            </a:r>
            <a:endParaRPr lang="en-US" sz="1100" dirty="0"/>
          </a:p>
        </p:txBody>
      </p:sp>
      <p:sp>
        <p:nvSpPr>
          <p:cNvPr id="36" name="Text 34"/>
          <p:cNvSpPr/>
          <p:nvPr/>
        </p:nvSpPr>
        <p:spPr>
          <a:xfrm>
            <a:off x="2542032" y="3209544"/>
            <a:ext cx="1874520" cy="1051560"/>
          </a:xfrm>
          <a:prstGeom prst="rect">
            <a:avLst/>
          </a:prstGeom>
          <a:noFill/>
          <a:ln/>
        </p:spPr>
        <p:txBody>
          <a:bodyPr wrap="square" rtlCol="0" anchor="t"/>
          <a:lstStyle/>
          <a:p>
            <a:pPr marL="0" indent="0">
              <a:buNone/>
            </a:pPr>
            <a:r>
              <a:rPr lang="en-US" sz="1050" dirty="0">
                <a:solidFill>
                  <a:srgbClr val="1A2A3A"/>
                </a:solidFill>
              </a:rPr>
              <a:t>Kaçınılan durumlarla kademeli yüzleşme</a:t>
            </a:r>
            <a:endParaRPr lang="en-US" sz="1050" dirty="0"/>
          </a:p>
        </p:txBody>
      </p:sp>
      <p:sp>
        <p:nvSpPr>
          <p:cNvPr id="37" name="Shape 35"/>
          <p:cNvSpPr/>
          <p:nvPr/>
        </p:nvSpPr>
        <p:spPr>
          <a:xfrm>
            <a:off x="4626864" y="2697480"/>
            <a:ext cx="2057400" cy="1600200"/>
          </a:xfrm>
          <a:prstGeom prst="rect">
            <a:avLst/>
          </a:prstGeom>
          <a:solidFill>
            <a:srgbClr val="F5F8FA"/>
          </a:solidFill>
          <a:ln w="6350">
            <a:solidFill>
              <a:srgbClr val="D4E2EC"/>
            </a:solidFill>
            <a:prstDash val="solid"/>
          </a:ln>
        </p:spPr>
        <p:txBody>
          <a:bodyPr/>
          <a:lstStyle/>
          <a:p>
            <a:endParaRPr lang="tr-TR"/>
          </a:p>
        </p:txBody>
      </p:sp>
      <p:sp>
        <p:nvSpPr>
          <p:cNvPr id="38" name="Shape 36"/>
          <p:cNvSpPr/>
          <p:nvPr/>
        </p:nvSpPr>
        <p:spPr>
          <a:xfrm>
            <a:off x="4626864" y="2697480"/>
            <a:ext cx="2057400" cy="457200"/>
          </a:xfrm>
          <a:prstGeom prst="rect">
            <a:avLst/>
          </a:prstGeom>
          <a:solidFill>
            <a:srgbClr val="1B3A5C"/>
          </a:solidFill>
          <a:ln w="6350">
            <a:solidFill>
              <a:srgbClr val="1B3A5C"/>
            </a:solidFill>
            <a:prstDash val="solid"/>
          </a:ln>
        </p:spPr>
        <p:txBody>
          <a:bodyPr/>
          <a:lstStyle/>
          <a:p>
            <a:endParaRPr lang="tr-TR"/>
          </a:p>
        </p:txBody>
      </p:sp>
      <p:sp>
        <p:nvSpPr>
          <p:cNvPr id="39" name="Text 37"/>
          <p:cNvSpPr/>
          <p:nvPr/>
        </p:nvSpPr>
        <p:spPr>
          <a:xfrm>
            <a:off x="4626864" y="2697480"/>
            <a:ext cx="457200" cy="457200"/>
          </a:xfrm>
          <a:prstGeom prst="rect">
            <a:avLst/>
          </a:prstGeom>
          <a:noFill/>
          <a:ln/>
        </p:spPr>
        <p:txBody>
          <a:bodyPr wrap="square" rtlCol="0" anchor="ctr"/>
          <a:lstStyle/>
          <a:p>
            <a:pPr marL="0" indent="0" algn="ctr">
              <a:buNone/>
            </a:pPr>
            <a:r>
              <a:rPr lang="en-US" sz="2000" b="1" dirty="0">
                <a:solidFill>
                  <a:srgbClr val="4AACBB"/>
                </a:solidFill>
              </a:rPr>
              <a:t>C</a:t>
            </a:r>
            <a:endParaRPr lang="en-US" sz="2000" dirty="0"/>
          </a:p>
        </p:txBody>
      </p:sp>
      <p:sp>
        <p:nvSpPr>
          <p:cNvPr id="40" name="Text 38"/>
          <p:cNvSpPr/>
          <p:nvPr/>
        </p:nvSpPr>
        <p:spPr>
          <a:xfrm>
            <a:off x="5084064" y="2697480"/>
            <a:ext cx="1536192" cy="457200"/>
          </a:xfrm>
          <a:prstGeom prst="rect">
            <a:avLst/>
          </a:prstGeom>
          <a:noFill/>
          <a:ln/>
        </p:spPr>
        <p:txBody>
          <a:bodyPr wrap="square" rtlCol="0" anchor="ctr"/>
          <a:lstStyle/>
          <a:p>
            <a:pPr marL="0" indent="0">
              <a:buNone/>
            </a:pPr>
            <a:r>
              <a:rPr lang="en-US" sz="1100" b="1" dirty="0">
                <a:solidFill>
                  <a:srgbClr val="FFFFFF"/>
                </a:solidFill>
              </a:rPr>
              <a:t>Çocuk-Aile Entegrasyonu</a:t>
            </a:r>
            <a:endParaRPr lang="en-US" sz="1100" dirty="0"/>
          </a:p>
        </p:txBody>
      </p:sp>
      <p:sp>
        <p:nvSpPr>
          <p:cNvPr id="41" name="Text 39"/>
          <p:cNvSpPr/>
          <p:nvPr/>
        </p:nvSpPr>
        <p:spPr>
          <a:xfrm>
            <a:off x="4718304" y="3209544"/>
            <a:ext cx="1874520" cy="1051560"/>
          </a:xfrm>
          <a:prstGeom prst="rect">
            <a:avLst/>
          </a:prstGeom>
          <a:noFill/>
          <a:ln/>
        </p:spPr>
        <p:txBody>
          <a:bodyPr wrap="square" rtlCol="0" anchor="t"/>
          <a:lstStyle/>
          <a:p>
            <a:pPr marL="0" indent="0">
              <a:buNone/>
            </a:pPr>
            <a:r>
              <a:rPr lang="en-US" sz="1050" dirty="0">
                <a:solidFill>
                  <a:srgbClr val="1A2A3A"/>
                </a:solidFill>
              </a:rPr>
              <a:t>Ebeveynle ortak oturumlar, ev ortamı</a:t>
            </a:r>
            <a:endParaRPr lang="en-US" sz="1050" dirty="0"/>
          </a:p>
        </p:txBody>
      </p:sp>
      <p:sp>
        <p:nvSpPr>
          <p:cNvPr id="42" name="Shape 40"/>
          <p:cNvSpPr/>
          <p:nvPr/>
        </p:nvSpPr>
        <p:spPr>
          <a:xfrm>
            <a:off x="6803136" y="2697480"/>
            <a:ext cx="2057400" cy="1600200"/>
          </a:xfrm>
          <a:prstGeom prst="rect">
            <a:avLst/>
          </a:prstGeom>
          <a:solidFill>
            <a:srgbClr val="F5F8FA"/>
          </a:solidFill>
          <a:ln w="6350">
            <a:solidFill>
              <a:srgbClr val="D4E2EC"/>
            </a:solidFill>
            <a:prstDash val="solid"/>
          </a:ln>
        </p:spPr>
        <p:txBody>
          <a:bodyPr/>
          <a:lstStyle/>
          <a:p>
            <a:endParaRPr lang="tr-TR"/>
          </a:p>
        </p:txBody>
      </p:sp>
      <p:sp>
        <p:nvSpPr>
          <p:cNvPr id="43" name="Shape 41"/>
          <p:cNvSpPr/>
          <p:nvPr/>
        </p:nvSpPr>
        <p:spPr>
          <a:xfrm>
            <a:off x="6803136" y="2697480"/>
            <a:ext cx="2057400" cy="457200"/>
          </a:xfrm>
          <a:prstGeom prst="rect">
            <a:avLst/>
          </a:prstGeom>
          <a:solidFill>
            <a:srgbClr val="1B3A5C"/>
          </a:solidFill>
          <a:ln w="6350">
            <a:solidFill>
              <a:srgbClr val="1B3A5C"/>
            </a:solidFill>
            <a:prstDash val="solid"/>
          </a:ln>
        </p:spPr>
        <p:txBody>
          <a:bodyPr/>
          <a:lstStyle/>
          <a:p>
            <a:endParaRPr lang="tr-TR"/>
          </a:p>
        </p:txBody>
      </p:sp>
      <p:sp>
        <p:nvSpPr>
          <p:cNvPr id="44" name="Text 42"/>
          <p:cNvSpPr/>
          <p:nvPr/>
        </p:nvSpPr>
        <p:spPr>
          <a:xfrm>
            <a:off x="6803136" y="2697480"/>
            <a:ext cx="457200" cy="457200"/>
          </a:xfrm>
          <a:prstGeom prst="rect">
            <a:avLst/>
          </a:prstGeom>
          <a:noFill/>
          <a:ln/>
        </p:spPr>
        <p:txBody>
          <a:bodyPr wrap="square" rtlCol="0" anchor="ctr"/>
          <a:lstStyle/>
          <a:p>
            <a:pPr marL="0" indent="0" algn="ctr">
              <a:buNone/>
            </a:pPr>
            <a:r>
              <a:rPr lang="en-US" sz="2000" b="1" dirty="0">
                <a:solidFill>
                  <a:srgbClr val="4AACBB"/>
                </a:solidFill>
              </a:rPr>
              <a:t>E</a:t>
            </a:r>
            <a:endParaRPr lang="en-US" sz="2000" dirty="0"/>
          </a:p>
        </p:txBody>
      </p:sp>
      <p:sp>
        <p:nvSpPr>
          <p:cNvPr id="45" name="Text 43"/>
          <p:cNvSpPr/>
          <p:nvPr/>
        </p:nvSpPr>
        <p:spPr>
          <a:xfrm>
            <a:off x="7260336" y="2697480"/>
            <a:ext cx="1536192" cy="457200"/>
          </a:xfrm>
          <a:prstGeom prst="rect">
            <a:avLst/>
          </a:prstGeom>
          <a:noFill/>
          <a:ln/>
        </p:spPr>
        <p:txBody>
          <a:bodyPr wrap="square" rtlCol="0" anchor="ctr"/>
          <a:lstStyle/>
          <a:p>
            <a:pPr marL="0" indent="0">
              <a:buNone/>
            </a:pPr>
            <a:r>
              <a:rPr lang="en-US" sz="1100" b="1" dirty="0">
                <a:solidFill>
                  <a:srgbClr val="FFFFFF"/>
                </a:solidFill>
              </a:rPr>
              <a:t>Emniyet &amp; Gelecek</a:t>
            </a:r>
            <a:endParaRPr lang="en-US" sz="1100" dirty="0"/>
          </a:p>
        </p:txBody>
      </p:sp>
      <p:sp>
        <p:nvSpPr>
          <p:cNvPr id="46" name="Text 44"/>
          <p:cNvSpPr/>
          <p:nvPr/>
        </p:nvSpPr>
        <p:spPr>
          <a:xfrm>
            <a:off x="6894576" y="3209544"/>
            <a:ext cx="1874520" cy="1051560"/>
          </a:xfrm>
          <a:prstGeom prst="rect">
            <a:avLst/>
          </a:prstGeom>
          <a:noFill/>
          <a:ln/>
        </p:spPr>
        <p:txBody>
          <a:bodyPr wrap="square" rtlCol="0" anchor="t"/>
          <a:lstStyle/>
          <a:p>
            <a:pPr marL="0" indent="0">
              <a:buNone/>
            </a:pPr>
            <a:r>
              <a:rPr lang="en-US" sz="1050" dirty="0">
                <a:solidFill>
                  <a:srgbClr val="1A2A3A"/>
                </a:solidFill>
              </a:rPr>
              <a:t>Güvenlik planı, umut çalışması, kaynak geliştirme</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Terapötik Araç — DDWW Çizim Tekniği (Salloum, 2015)</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Draw · Discuss · Write · Witness — Sözsüz yas işleme · Küçük çocuklar ve sözel ifadede güçlük çekenlerde etkili</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1005840"/>
            <a:ext cx="4297680" cy="1600200"/>
          </a:xfrm>
          <a:prstGeom prst="rect">
            <a:avLst/>
          </a:prstGeom>
          <a:solidFill>
            <a:srgbClr val="FDECEA"/>
          </a:solidFill>
          <a:ln w="6350">
            <a:solidFill>
              <a:srgbClr val="D4E2EC"/>
            </a:solidFill>
            <a:prstDash val="solid"/>
          </a:ln>
        </p:spPr>
        <p:txBody>
          <a:bodyPr/>
          <a:lstStyle/>
          <a:p>
            <a:endParaRPr lang="tr-TR"/>
          </a:p>
        </p:txBody>
      </p:sp>
      <p:sp>
        <p:nvSpPr>
          <p:cNvPr id="8" name="Text 6"/>
          <p:cNvSpPr/>
          <p:nvPr/>
        </p:nvSpPr>
        <p:spPr>
          <a:xfrm>
            <a:off x="365760" y="1078992"/>
            <a:ext cx="594360" cy="1463040"/>
          </a:xfrm>
          <a:prstGeom prst="rect">
            <a:avLst/>
          </a:prstGeom>
          <a:noFill/>
          <a:ln/>
        </p:spPr>
        <p:txBody>
          <a:bodyPr wrap="square" rtlCol="0" anchor="ctr"/>
          <a:lstStyle/>
          <a:p>
            <a:pPr marL="0" indent="0" algn="ctr">
              <a:buNone/>
            </a:pPr>
            <a:r>
              <a:rPr lang="en-US" sz="4200" b="1" dirty="0">
                <a:solidFill>
                  <a:srgbClr val="A93226"/>
                </a:solidFill>
              </a:rPr>
              <a:t>D</a:t>
            </a:r>
            <a:endParaRPr lang="en-US" sz="4200" dirty="0"/>
          </a:p>
        </p:txBody>
      </p:sp>
      <p:sp>
        <p:nvSpPr>
          <p:cNvPr id="9" name="Text 7"/>
          <p:cNvSpPr/>
          <p:nvPr/>
        </p:nvSpPr>
        <p:spPr>
          <a:xfrm>
            <a:off x="1051560" y="1097280"/>
            <a:ext cx="3401568" cy="347472"/>
          </a:xfrm>
          <a:prstGeom prst="rect">
            <a:avLst/>
          </a:prstGeom>
          <a:noFill/>
          <a:ln/>
        </p:spPr>
        <p:txBody>
          <a:bodyPr wrap="square" rtlCol="0" anchor="ctr"/>
          <a:lstStyle/>
          <a:p>
            <a:pPr marL="0" indent="0">
              <a:buNone/>
            </a:pPr>
            <a:r>
              <a:rPr lang="en-US" sz="1300" b="1" dirty="0">
                <a:solidFill>
                  <a:srgbClr val="A93226"/>
                </a:solidFill>
              </a:rPr>
              <a:t>Draw / Çiz</a:t>
            </a:r>
            <a:endParaRPr lang="en-US" sz="1300" dirty="0"/>
          </a:p>
        </p:txBody>
      </p:sp>
      <p:sp>
        <p:nvSpPr>
          <p:cNvPr id="10" name="Text 8"/>
          <p:cNvSpPr/>
          <p:nvPr/>
        </p:nvSpPr>
        <p:spPr>
          <a:xfrm>
            <a:off x="1051560" y="1426464"/>
            <a:ext cx="3401568" cy="256032"/>
          </a:xfrm>
          <a:prstGeom prst="rect">
            <a:avLst/>
          </a:prstGeom>
          <a:noFill/>
          <a:ln/>
        </p:spPr>
        <p:txBody>
          <a:bodyPr wrap="square" rtlCol="0" anchor="ctr"/>
          <a:lstStyle/>
          <a:p>
            <a:pPr marL="0" indent="0">
              <a:buNone/>
            </a:pPr>
            <a:r>
              <a:rPr lang="en-US" sz="1000" i="1" dirty="0">
                <a:solidFill>
                  <a:srgbClr val="3D5166"/>
                </a:solidFill>
              </a:rPr>
              <a:t>Ne Oldu?</a:t>
            </a:r>
            <a:endParaRPr lang="en-US" sz="1000" dirty="0"/>
          </a:p>
        </p:txBody>
      </p:sp>
      <p:sp>
        <p:nvSpPr>
          <p:cNvPr id="11" name="Text 9"/>
          <p:cNvSpPr/>
          <p:nvPr/>
        </p:nvSpPr>
        <p:spPr>
          <a:xfrm>
            <a:off x="1051560" y="1700784"/>
            <a:ext cx="3401568" cy="868680"/>
          </a:xfrm>
          <a:prstGeom prst="rect">
            <a:avLst/>
          </a:prstGeom>
          <a:noFill/>
          <a:ln/>
        </p:spPr>
        <p:txBody>
          <a:bodyPr wrap="square" rtlCol="0" anchor="t"/>
          <a:lstStyle/>
          <a:p>
            <a:pPr marL="0" indent="0">
              <a:buNone/>
            </a:pPr>
            <a:r>
              <a:rPr lang="en-US" sz="1050" dirty="0">
                <a:solidFill>
                  <a:srgbClr val="1A2A3A"/>
                </a:solidFill>
              </a:rPr>
              <a:t>Çocuğa yaşanan olayı kendi algısıyla çizmesi istenir. Sözel ifade zorunlu </a:t>
            </a:r>
            <a:r>
              <a:rPr lang="en-US" sz="1050" dirty="0" err="1">
                <a:solidFill>
                  <a:srgbClr val="1A2A3A"/>
                </a:solidFill>
              </a:rPr>
              <a:t>değildir</a:t>
            </a:r>
            <a:r>
              <a:rPr lang="en-US" sz="1050" dirty="0">
                <a:solidFill>
                  <a:srgbClr val="1A2A3A"/>
                </a:solidFill>
              </a:rPr>
              <a:t>.</a:t>
            </a:r>
          </a:p>
          <a:p>
            <a:r>
              <a:rPr lang="tr-TR" sz="1050" dirty="0"/>
              <a:t>Travmanın sözel olmayan "görüntü" halini kağıda döker. Bu, içerdeki kaosu dışarıya çıkarır.</a:t>
            </a:r>
            <a:endParaRPr lang="en-US" sz="1050" dirty="0"/>
          </a:p>
        </p:txBody>
      </p:sp>
      <p:sp>
        <p:nvSpPr>
          <p:cNvPr id="12" name="Shape 10"/>
          <p:cNvSpPr/>
          <p:nvPr/>
        </p:nvSpPr>
        <p:spPr>
          <a:xfrm>
            <a:off x="4709160" y="1005840"/>
            <a:ext cx="4297680" cy="1600200"/>
          </a:xfrm>
          <a:prstGeom prst="rect">
            <a:avLst/>
          </a:prstGeom>
          <a:solidFill>
            <a:srgbClr val="F5EEF8"/>
          </a:solidFill>
          <a:ln w="6350">
            <a:solidFill>
              <a:srgbClr val="D4E2EC"/>
            </a:solidFill>
            <a:prstDash val="solid"/>
          </a:ln>
        </p:spPr>
        <p:txBody>
          <a:bodyPr/>
          <a:lstStyle/>
          <a:p>
            <a:endParaRPr lang="tr-TR"/>
          </a:p>
        </p:txBody>
      </p:sp>
      <p:sp>
        <p:nvSpPr>
          <p:cNvPr id="13" name="Text 11"/>
          <p:cNvSpPr/>
          <p:nvPr/>
        </p:nvSpPr>
        <p:spPr>
          <a:xfrm>
            <a:off x="4800600" y="1078992"/>
            <a:ext cx="594360" cy="1463040"/>
          </a:xfrm>
          <a:prstGeom prst="rect">
            <a:avLst/>
          </a:prstGeom>
          <a:noFill/>
          <a:ln/>
        </p:spPr>
        <p:txBody>
          <a:bodyPr wrap="square" rtlCol="0" anchor="ctr"/>
          <a:lstStyle/>
          <a:p>
            <a:pPr marL="0" indent="0" algn="ctr">
              <a:buNone/>
            </a:pPr>
            <a:r>
              <a:rPr lang="en-US" sz="4200" b="1" dirty="0">
                <a:solidFill>
                  <a:srgbClr val="5B2C6F"/>
                </a:solidFill>
              </a:rPr>
              <a:t>D</a:t>
            </a:r>
            <a:endParaRPr lang="en-US" sz="4200" dirty="0"/>
          </a:p>
        </p:txBody>
      </p:sp>
      <p:sp>
        <p:nvSpPr>
          <p:cNvPr id="14" name="Text 12"/>
          <p:cNvSpPr/>
          <p:nvPr/>
        </p:nvSpPr>
        <p:spPr>
          <a:xfrm>
            <a:off x="5486400" y="1097280"/>
            <a:ext cx="3401568" cy="347472"/>
          </a:xfrm>
          <a:prstGeom prst="rect">
            <a:avLst/>
          </a:prstGeom>
          <a:noFill/>
          <a:ln/>
        </p:spPr>
        <p:txBody>
          <a:bodyPr wrap="square" rtlCol="0" anchor="ctr"/>
          <a:lstStyle/>
          <a:p>
            <a:pPr marL="0" indent="0">
              <a:buNone/>
            </a:pPr>
            <a:r>
              <a:rPr lang="en-US" sz="1300" b="1" dirty="0">
                <a:solidFill>
                  <a:srgbClr val="5B2C6F"/>
                </a:solidFill>
              </a:rPr>
              <a:t>Discuss / Konuş</a:t>
            </a:r>
            <a:endParaRPr lang="en-US" sz="1300" dirty="0"/>
          </a:p>
        </p:txBody>
      </p:sp>
      <p:sp>
        <p:nvSpPr>
          <p:cNvPr id="15" name="Text 13"/>
          <p:cNvSpPr/>
          <p:nvPr/>
        </p:nvSpPr>
        <p:spPr>
          <a:xfrm>
            <a:off x="5486400" y="1426464"/>
            <a:ext cx="3401568" cy="256032"/>
          </a:xfrm>
          <a:prstGeom prst="rect">
            <a:avLst/>
          </a:prstGeom>
          <a:noFill/>
          <a:ln/>
        </p:spPr>
        <p:txBody>
          <a:bodyPr wrap="square" rtlCol="0" anchor="ctr"/>
          <a:lstStyle/>
          <a:p>
            <a:pPr marL="0" indent="0">
              <a:buNone/>
            </a:pPr>
            <a:r>
              <a:rPr lang="en-US" sz="1000" i="1" dirty="0">
                <a:solidFill>
                  <a:srgbClr val="3D5166"/>
                </a:solidFill>
              </a:rPr>
              <a:t>Nasıl Hissettin?</a:t>
            </a:r>
            <a:endParaRPr lang="en-US" sz="1000" dirty="0"/>
          </a:p>
        </p:txBody>
      </p:sp>
      <p:sp>
        <p:nvSpPr>
          <p:cNvPr id="16" name="Text 14"/>
          <p:cNvSpPr/>
          <p:nvPr/>
        </p:nvSpPr>
        <p:spPr>
          <a:xfrm>
            <a:off x="5486400" y="1700784"/>
            <a:ext cx="3401568" cy="868680"/>
          </a:xfrm>
          <a:prstGeom prst="rect">
            <a:avLst/>
          </a:prstGeom>
          <a:noFill/>
          <a:ln/>
        </p:spPr>
        <p:txBody>
          <a:bodyPr wrap="square" rtlCol="0" anchor="t"/>
          <a:lstStyle/>
          <a:p>
            <a:pPr marL="0" indent="0">
              <a:buNone/>
            </a:pPr>
            <a:r>
              <a:rPr lang="en-US" sz="1050" dirty="0">
                <a:solidFill>
                  <a:srgbClr val="1A2A3A"/>
                </a:solidFill>
              </a:rPr>
              <a:t>O an veya şu anki duygularını renkler, çizgiler ve şekillerle kağıda dökmesi </a:t>
            </a:r>
            <a:r>
              <a:rPr lang="en-US" sz="1050" dirty="0" err="1">
                <a:solidFill>
                  <a:srgbClr val="1A2A3A"/>
                </a:solidFill>
              </a:rPr>
              <a:t>istenir</a:t>
            </a:r>
            <a:r>
              <a:rPr lang="en-US" sz="1050" dirty="0">
                <a:solidFill>
                  <a:srgbClr val="1A2A3A"/>
                </a:solidFill>
              </a:rPr>
              <a:t>.</a:t>
            </a:r>
          </a:p>
          <a:p>
            <a:r>
              <a:rPr lang="tr-TR" sz="1050" dirty="0"/>
              <a:t>Görüntüden dile geçiş köprüsüdür. Çocuk doğrudan "kendini" değil, "resimdeki karakteri" anlattığı için kendini güvende hisseder (projeksiyon).</a:t>
            </a:r>
            <a:endParaRPr lang="en-US" sz="1050" dirty="0"/>
          </a:p>
        </p:txBody>
      </p:sp>
      <p:sp>
        <p:nvSpPr>
          <p:cNvPr id="17" name="Shape 15"/>
          <p:cNvSpPr/>
          <p:nvPr/>
        </p:nvSpPr>
        <p:spPr>
          <a:xfrm>
            <a:off x="274320" y="2697480"/>
            <a:ext cx="4297680" cy="1600200"/>
          </a:xfrm>
          <a:prstGeom prst="rect">
            <a:avLst/>
          </a:prstGeom>
          <a:solidFill>
            <a:srgbClr val="E8F4F6"/>
          </a:solidFill>
          <a:ln w="6350">
            <a:solidFill>
              <a:srgbClr val="D4E2EC"/>
            </a:solidFill>
            <a:prstDash val="solid"/>
          </a:ln>
        </p:spPr>
        <p:txBody>
          <a:bodyPr/>
          <a:lstStyle/>
          <a:p>
            <a:endParaRPr lang="tr-TR"/>
          </a:p>
        </p:txBody>
      </p:sp>
      <p:sp>
        <p:nvSpPr>
          <p:cNvPr id="18" name="Text 16"/>
          <p:cNvSpPr/>
          <p:nvPr/>
        </p:nvSpPr>
        <p:spPr>
          <a:xfrm>
            <a:off x="365760" y="2770632"/>
            <a:ext cx="594360" cy="1463040"/>
          </a:xfrm>
          <a:prstGeom prst="rect">
            <a:avLst/>
          </a:prstGeom>
          <a:noFill/>
          <a:ln/>
        </p:spPr>
        <p:txBody>
          <a:bodyPr wrap="square" rtlCol="0" anchor="ctr"/>
          <a:lstStyle/>
          <a:p>
            <a:pPr marL="0" indent="0" algn="ctr">
              <a:buNone/>
            </a:pPr>
            <a:r>
              <a:rPr lang="en-US" sz="4200" b="1" dirty="0">
                <a:solidFill>
                  <a:srgbClr val="2E7D87"/>
                </a:solidFill>
              </a:rPr>
              <a:t>W</a:t>
            </a:r>
            <a:endParaRPr lang="en-US" sz="4200" dirty="0"/>
          </a:p>
        </p:txBody>
      </p:sp>
      <p:sp>
        <p:nvSpPr>
          <p:cNvPr id="19" name="Text 17"/>
          <p:cNvSpPr/>
          <p:nvPr/>
        </p:nvSpPr>
        <p:spPr>
          <a:xfrm>
            <a:off x="1051560" y="2788920"/>
            <a:ext cx="3401568" cy="347472"/>
          </a:xfrm>
          <a:prstGeom prst="rect">
            <a:avLst/>
          </a:prstGeom>
          <a:noFill/>
          <a:ln/>
        </p:spPr>
        <p:txBody>
          <a:bodyPr wrap="square" rtlCol="0" anchor="ctr"/>
          <a:lstStyle/>
          <a:p>
            <a:pPr marL="0" indent="0">
              <a:buNone/>
            </a:pPr>
            <a:r>
              <a:rPr lang="en-US" sz="1300" b="1" dirty="0">
                <a:solidFill>
                  <a:srgbClr val="2E7D87"/>
                </a:solidFill>
              </a:rPr>
              <a:t>Write / Yaz</a:t>
            </a:r>
            <a:endParaRPr lang="en-US" sz="1300" dirty="0"/>
          </a:p>
        </p:txBody>
      </p:sp>
      <p:sp>
        <p:nvSpPr>
          <p:cNvPr id="20" name="Text 18"/>
          <p:cNvSpPr/>
          <p:nvPr/>
        </p:nvSpPr>
        <p:spPr>
          <a:xfrm>
            <a:off x="1051560" y="3118104"/>
            <a:ext cx="3401568" cy="256032"/>
          </a:xfrm>
          <a:prstGeom prst="rect">
            <a:avLst/>
          </a:prstGeom>
          <a:noFill/>
          <a:ln/>
        </p:spPr>
        <p:txBody>
          <a:bodyPr wrap="square" rtlCol="0" anchor="ctr"/>
          <a:lstStyle/>
          <a:p>
            <a:pPr marL="0" indent="0">
              <a:buNone/>
            </a:pPr>
            <a:r>
              <a:rPr lang="en-US" sz="1000" i="1" dirty="0">
                <a:solidFill>
                  <a:srgbClr val="3D5166"/>
                </a:solidFill>
              </a:rPr>
              <a:t>Anlatıyı Yazıya Dök</a:t>
            </a:r>
            <a:endParaRPr lang="en-US" sz="1000" dirty="0"/>
          </a:p>
        </p:txBody>
      </p:sp>
      <p:sp>
        <p:nvSpPr>
          <p:cNvPr id="21" name="Text 19"/>
          <p:cNvSpPr/>
          <p:nvPr/>
        </p:nvSpPr>
        <p:spPr>
          <a:xfrm>
            <a:off x="1051560" y="3392424"/>
            <a:ext cx="3401568" cy="868680"/>
          </a:xfrm>
          <a:prstGeom prst="rect">
            <a:avLst/>
          </a:prstGeom>
          <a:noFill/>
          <a:ln/>
        </p:spPr>
        <p:txBody>
          <a:bodyPr wrap="square" rtlCol="0" anchor="t"/>
          <a:lstStyle/>
          <a:p>
            <a:pPr marL="0" indent="0">
              <a:buNone/>
            </a:pPr>
            <a:r>
              <a:rPr lang="en-US" sz="1050" dirty="0">
                <a:solidFill>
                  <a:srgbClr val="1A2A3A"/>
                </a:solidFill>
              </a:rPr>
              <a:t>Çizim ve tartışmanın ardından çocuk, resmiyle ilgili kısa bir hikâye, başlık ya da açıklama yazar.</a:t>
            </a:r>
          </a:p>
          <a:p>
            <a:r>
              <a:rPr lang="tr-TR" sz="1050" dirty="0"/>
              <a:t>Bu, anlatıyı somutlaştırarak anlamlandırma sürecini destekler.</a:t>
            </a:r>
            <a:endParaRPr lang="en-US" sz="1050" dirty="0"/>
          </a:p>
        </p:txBody>
      </p:sp>
      <p:sp>
        <p:nvSpPr>
          <p:cNvPr id="22" name="Shape 20"/>
          <p:cNvSpPr/>
          <p:nvPr/>
        </p:nvSpPr>
        <p:spPr>
          <a:xfrm>
            <a:off x="4709160" y="2697480"/>
            <a:ext cx="4297680" cy="1600200"/>
          </a:xfrm>
          <a:prstGeom prst="rect">
            <a:avLst/>
          </a:prstGeom>
          <a:solidFill>
            <a:srgbClr val="E8F5EE"/>
          </a:solidFill>
          <a:ln w="6350">
            <a:solidFill>
              <a:srgbClr val="D4E2EC"/>
            </a:solidFill>
            <a:prstDash val="solid"/>
          </a:ln>
        </p:spPr>
        <p:txBody>
          <a:bodyPr/>
          <a:lstStyle/>
          <a:p>
            <a:endParaRPr lang="tr-TR"/>
          </a:p>
        </p:txBody>
      </p:sp>
      <p:sp>
        <p:nvSpPr>
          <p:cNvPr id="23" name="Text 21"/>
          <p:cNvSpPr/>
          <p:nvPr/>
        </p:nvSpPr>
        <p:spPr>
          <a:xfrm>
            <a:off x="4800600" y="2770632"/>
            <a:ext cx="594360" cy="1463040"/>
          </a:xfrm>
          <a:prstGeom prst="rect">
            <a:avLst/>
          </a:prstGeom>
          <a:noFill/>
          <a:ln/>
        </p:spPr>
        <p:txBody>
          <a:bodyPr wrap="square" rtlCol="0" anchor="ctr"/>
          <a:lstStyle/>
          <a:p>
            <a:pPr marL="0" indent="0" algn="ctr">
              <a:buNone/>
            </a:pPr>
            <a:r>
              <a:rPr lang="en-US" sz="4200" b="1" dirty="0">
                <a:solidFill>
                  <a:srgbClr val="1B6B3A"/>
                </a:solidFill>
              </a:rPr>
              <a:t>W</a:t>
            </a:r>
            <a:endParaRPr lang="en-US" sz="4200" dirty="0"/>
          </a:p>
        </p:txBody>
      </p:sp>
      <p:sp>
        <p:nvSpPr>
          <p:cNvPr id="24" name="Text 22"/>
          <p:cNvSpPr/>
          <p:nvPr/>
        </p:nvSpPr>
        <p:spPr>
          <a:xfrm>
            <a:off x="5486400" y="2788920"/>
            <a:ext cx="3401568" cy="347472"/>
          </a:xfrm>
          <a:prstGeom prst="rect">
            <a:avLst/>
          </a:prstGeom>
          <a:noFill/>
          <a:ln/>
        </p:spPr>
        <p:txBody>
          <a:bodyPr wrap="square" rtlCol="0" anchor="ctr"/>
          <a:lstStyle/>
          <a:p>
            <a:pPr marL="0" indent="0">
              <a:buNone/>
            </a:pPr>
            <a:r>
              <a:rPr lang="en-US" sz="1300" b="1" dirty="0">
                <a:solidFill>
                  <a:srgbClr val="1B6B3A"/>
                </a:solidFill>
              </a:rPr>
              <a:t>Witness / Tanıklık</a:t>
            </a:r>
            <a:endParaRPr lang="en-US" sz="1300" dirty="0"/>
          </a:p>
        </p:txBody>
      </p:sp>
      <p:sp>
        <p:nvSpPr>
          <p:cNvPr id="25" name="Text 23"/>
          <p:cNvSpPr/>
          <p:nvPr/>
        </p:nvSpPr>
        <p:spPr>
          <a:xfrm>
            <a:off x="5486400" y="3118104"/>
            <a:ext cx="3401568" cy="256032"/>
          </a:xfrm>
          <a:prstGeom prst="rect">
            <a:avLst/>
          </a:prstGeom>
          <a:noFill/>
          <a:ln/>
        </p:spPr>
        <p:txBody>
          <a:bodyPr wrap="square" rtlCol="0" anchor="ctr"/>
          <a:lstStyle/>
          <a:p>
            <a:pPr marL="0" indent="0">
              <a:buNone/>
            </a:pPr>
            <a:r>
              <a:rPr lang="en-US" sz="1000" i="1" dirty="0">
                <a:solidFill>
                  <a:srgbClr val="3D5166"/>
                </a:solidFill>
              </a:rPr>
              <a:t>Duyulmak ve Anlaşılmak</a:t>
            </a:r>
            <a:endParaRPr lang="en-US" sz="1000" dirty="0"/>
          </a:p>
        </p:txBody>
      </p:sp>
      <p:sp>
        <p:nvSpPr>
          <p:cNvPr id="26" name="Text 24"/>
          <p:cNvSpPr/>
          <p:nvPr/>
        </p:nvSpPr>
        <p:spPr>
          <a:xfrm>
            <a:off x="5486400" y="3392424"/>
            <a:ext cx="3401568" cy="868680"/>
          </a:xfrm>
          <a:prstGeom prst="rect">
            <a:avLst/>
          </a:prstGeom>
          <a:noFill/>
          <a:ln/>
        </p:spPr>
        <p:txBody>
          <a:bodyPr wrap="square" rtlCol="0" anchor="t"/>
          <a:lstStyle/>
          <a:p>
            <a:r>
              <a:rPr lang="en-US" sz="1050" dirty="0">
                <a:solidFill>
                  <a:srgbClr val="1A2A3A"/>
                </a:solidFill>
              </a:rPr>
              <a:t>Terapist ve destekleyici yetişkinler çocuğun deneyimine aktif biçimde tanıklık eder. Çocuğun hikâyesinin duyulduğunu ve anlaşıldığını hissetmesi iyileşmenin kritik bir parçasıdır.</a:t>
            </a:r>
            <a:endParaRPr lang="en-US" sz="1050" dirty="0"/>
          </a:p>
        </p:txBody>
      </p:sp>
      <p:sp>
        <p:nvSpPr>
          <p:cNvPr id="27" name="Shape 25"/>
          <p:cNvSpPr/>
          <p:nvPr/>
        </p:nvSpPr>
        <p:spPr>
          <a:xfrm>
            <a:off x="274320" y="4443984"/>
            <a:ext cx="8595360" cy="457200"/>
          </a:xfrm>
          <a:prstGeom prst="rect">
            <a:avLst/>
          </a:prstGeom>
          <a:solidFill>
            <a:srgbClr val="FEF3E2"/>
          </a:solidFill>
          <a:ln w="6350">
            <a:solidFill>
              <a:srgbClr val="C9822A"/>
            </a:solidFill>
            <a:prstDash val="solid"/>
          </a:ln>
        </p:spPr>
        <p:txBody>
          <a:bodyPr/>
          <a:lstStyle/>
          <a:p>
            <a:endParaRPr lang="tr-TR"/>
          </a:p>
        </p:txBody>
      </p:sp>
      <p:sp>
        <p:nvSpPr>
          <p:cNvPr id="28" name="Text 26"/>
          <p:cNvSpPr/>
          <p:nvPr/>
        </p:nvSpPr>
        <p:spPr>
          <a:xfrm>
            <a:off x="411480" y="4462272"/>
            <a:ext cx="8321040" cy="420624"/>
          </a:xfrm>
          <a:prstGeom prst="rect">
            <a:avLst/>
          </a:prstGeom>
          <a:noFill/>
          <a:ln/>
        </p:spPr>
        <p:txBody>
          <a:bodyPr wrap="square" rtlCol="0" anchor="ctr"/>
          <a:lstStyle/>
          <a:p>
            <a:pPr marL="0" indent="0">
              <a:buNone/>
            </a:pPr>
            <a:r>
              <a:rPr lang="en-US" sz="1050" dirty="0">
                <a:solidFill>
                  <a:srgbClr val="C9822A"/>
                </a:solidFill>
              </a:rPr>
              <a:t>Kritik kural: Çocuğun çizdiği resmi yorumlamaya çalışmayın — 'Bu konuda bana ne anlatmak istersin?' diye sorun. Resim tanı aracı değil, giriş kapısıdır.</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Okulda Yas Grubu — 8 Haftalık Yapılandırılmış Model</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Worden (1991) · Grup büyüklüğü: 4-8 kişi ideal</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2048256" cy="169164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2048256" cy="384048"/>
          </a:xfrm>
          <a:prstGeom prst="rect">
            <a:avLst/>
          </a:prstGeom>
          <a:solidFill>
            <a:srgbClr val="2E7D87"/>
          </a:solidFill>
          <a:ln w="6350">
            <a:solidFill>
              <a:srgbClr val="2E7D87"/>
            </a:solidFill>
            <a:prstDash val="solid"/>
          </a:ln>
        </p:spPr>
        <p:txBody>
          <a:bodyPr/>
          <a:lstStyle/>
          <a:p>
            <a:endParaRPr lang="tr-TR"/>
          </a:p>
        </p:txBody>
      </p:sp>
      <p:sp>
        <p:nvSpPr>
          <p:cNvPr id="9" name="Text 7"/>
          <p:cNvSpPr/>
          <p:nvPr/>
        </p:nvSpPr>
        <p:spPr>
          <a:xfrm>
            <a:off x="274320" y="960120"/>
            <a:ext cx="594360" cy="384048"/>
          </a:xfrm>
          <a:prstGeom prst="rect">
            <a:avLst/>
          </a:prstGeom>
          <a:noFill/>
          <a:ln/>
        </p:spPr>
        <p:txBody>
          <a:bodyPr wrap="square" rtlCol="0" anchor="ctr"/>
          <a:lstStyle/>
          <a:p>
            <a:pPr marL="0" indent="0" algn="ctr">
              <a:buNone/>
            </a:pPr>
            <a:r>
              <a:rPr lang="en-US" sz="1100" b="1" dirty="0">
                <a:solidFill>
                  <a:srgbClr val="D0E8EC"/>
                </a:solidFill>
              </a:rPr>
              <a:t>Hft 1</a:t>
            </a:r>
            <a:endParaRPr lang="en-US" sz="1100" dirty="0"/>
          </a:p>
        </p:txBody>
      </p:sp>
      <p:sp>
        <p:nvSpPr>
          <p:cNvPr id="10" name="Text 8"/>
          <p:cNvSpPr/>
          <p:nvPr/>
        </p:nvSpPr>
        <p:spPr>
          <a:xfrm>
            <a:off x="868680" y="960120"/>
            <a:ext cx="1389888" cy="384048"/>
          </a:xfrm>
          <a:prstGeom prst="rect">
            <a:avLst/>
          </a:prstGeom>
          <a:noFill/>
          <a:ln/>
        </p:spPr>
        <p:txBody>
          <a:bodyPr wrap="square" rtlCol="0" anchor="ctr"/>
          <a:lstStyle/>
          <a:p>
            <a:pPr marL="0" indent="0">
              <a:buNone/>
            </a:pPr>
            <a:r>
              <a:rPr lang="en-US" sz="1050" b="1" dirty="0">
                <a:solidFill>
                  <a:srgbClr val="FFFFFF"/>
                </a:solidFill>
              </a:rPr>
              <a:t>Tanışma &amp; Güven</a:t>
            </a:r>
            <a:endParaRPr lang="en-US" sz="1050" dirty="0"/>
          </a:p>
        </p:txBody>
      </p:sp>
      <p:sp>
        <p:nvSpPr>
          <p:cNvPr id="11" name="Text 9"/>
          <p:cNvSpPr/>
          <p:nvPr/>
        </p:nvSpPr>
        <p:spPr>
          <a:xfrm>
            <a:off x="365760" y="1399032"/>
            <a:ext cx="1865376" cy="1216152"/>
          </a:xfrm>
          <a:prstGeom prst="rect">
            <a:avLst/>
          </a:prstGeom>
          <a:noFill/>
          <a:ln/>
        </p:spPr>
        <p:txBody>
          <a:bodyPr wrap="square" rtlCol="0" anchor="t"/>
          <a:lstStyle/>
          <a:p>
            <a:pPr marL="0" indent="0">
              <a:buNone/>
            </a:pPr>
            <a:r>
              <a:rPr lang="en-US" sz="1050" dirty="0">
                <a:solidFill>
                  <a:srgbClr val="1A2A3A"/>
                </a:solidFill>
              </a:rPr>
              <a:t>Grup kuralları, güvenli alan. 'Ben ne hissedebilirim?' psikoeğitimi.</a:t>
            </a:r>
            <a:endParaRPr lang="en-US" sz="1050" dirty="0"/>
          </a:p>
        </p:txBody>
      </p:sp>
      <p:sp>
        <p:nvSpPr>
          <p:cNvPr id="12" name="Shape 10"/>
          <p:cNvSpPr/>
          <p:nvPr/>
        </p:nvSpPr>
        <p:spPr>
          <a:xfrm>
            <a:off x="2450592" y="960120"/>
            <a:ext cx="2048256" cy="1691640"/>
          </a:xfrm>
          <a:prstGeom prst="rect">
            <a:avLst/>
          </a:prstGeom>
          <a:solidFill>
            <a:srgbClr val="F5F8FA"/>
          </a:solidFill>
          <a:ln w="6350">
            <a:solidFill>
              <a:srgbClr val="D4E2EC"/>
            </a:solidFill>
            <a:prstDash val="solid"/>
          </a:ln>
        </p:spPr>
        <p:txBody>
          <a:bodyPr/>
          <a:lstStyle/>
          <a:p>
            <a:endParaRPr lang="tr-TR"/>
          </a:p>
        </p:txBody>
      </p:sp>
      <p:sp>
        <p:nvSpPr>
          <p:cNvPr id="13" name="Shape 11"/>
          <p:cNvSpPr/>
          <p:nvPr/>
        </p:nvSpPr>
        <p:spPr>
          <a:xfrm>
            <a:off x="2450592" y="960120"/>
            <a:ext cx="2048256" cy="384048"/>
          </a:xfrm>
          <a:prstGeom prst="rect">
            <a:avLst/>
          </a:prstGeom>
          <a:solidFill>
            <a:srgbClr val="2E7D87"/>
          </a:solidFill>
          <a:ln w="6350">
            <a:solidFill>
              <a:srgbClr val="2E7D87"/>
            </a:solidFill>
            <a:prstDash val="solid"/>
          </a:ln>
        </p:spPr>
        <p:txBody>
          <a:bodyPr/>
          <a:lstStyle/>
          <a:p>
            <a:endParaRPr lang="tr-TR"/>
          </a:p>
        </p:txBody>
      </p:sp>
      <p:sp>
        <p:nvSpPr>
          <p:cNvPr id="14" name="Text 12"/>
          <p:cNvSpPr/>
          <p:nvPr/>
        </p:nvSpPr>
        <p:spPr>
          <a:xfrm>
            <a:off x="2450592" y="960120"/>
            <a:ext cx="594360" cy="384048"/>
          </a:xfrm>
          <a:prstGeom prst="rect">
            <a:avLst/>
          </a:prstGeom>
          <a:noFill/>
          <a:ln/>
        </p:spPr>
        <p:txBody>
          <a:bodyPr wrap="square" rtlCol="0" anchor="ctr"/>
          <a:lstStyle/>
          <a:p>
            <a:pPr marL="0" indent="0" algn="ctr">
              <a:buNone/>
            </a:pPr>
            <a:r>
              <a:rPr lang="en-US" sz="1100" b="1" dirty="0">
                <a:solidFill>
                  <a:srgbClr val="D0E8EC"/>
                </a:solidFill>
              </a:rPr>
              <a:t>Hft 2</a:t>
            </a:r>
            <a:endParaRPr lang="en-US" sz="1100" dirty="0"/>
          </a:p>
        </p:txBody>
      </p:sp>
      <p:sp>
        <p:nvSpPr>
          <p:cNvPr id="15" name="Text 13"/>
          <p:cNvSpPr/>
          <p:nvPr/>
        </p:nvSpPr>
        <p:spPr>
          <a:xfrm>
            <a:off x="3044952" y="960120"/>
            <a:ext cx="1389888" cy="384048"/>
          </a:xfrm>
          <a:prstGeom prst="rect">
            <a:avLst/>
          </a:prstGeom>
          <a:noFill/>
          <a:ln/>
        </p:spPr>
        <p:txBody>
          <a:bodyPr wrap="square" rtlCol="0" anchor="ctr"/>
          <a:lstStyle/>
          <a:p>
            <a:pPr marL="0" indent="0">
              <a:buNone/>
            </a:pPr>
            <a:r>
              <a:rPr lang="en-US" sz="1050" b="1" dirty="0">
                <a:solidFill>
                  <a:srgbClr val="FFFFFF"/>
                </a:solidFill>
              </a:rPr>
              <a:t>Kaybı Anlatmak</a:t>
            </a:r>
            <a:endParaRPr lang="en-US" sz="1050" dirty="0"/>
          </a:p>
        </p:txBody>
      </p:sp>
      <p:sp>
        <p:nvSpPr>
          <p:cNvPr id="16" name="Text 14"/>
          <p:cNvSpPr/>
          <p:nvPr/>
        </p:nvSpPr>
        <p:spPr>
          <a:xfrm>
            <a:off x="2542032" y="1399032"/>
            <a:ext cx="1865376" cy="1216152"/>
          </a:xfrm>
          <a:prstGeom prst="rect">
            <a:avLst/>
          </a:prstGeom>
          <a:noFill/>
          <a:ln/>
        </p:spPr>
        <p:txBody>
          <a:bodyPr wrap="square" rtlCol="0" anchor="t"/>
          <a:lstStyle/>
          <a:p>
            <a:pPr marL="0" indent="0">
              <a:buNone/>
            </a:pPr>
            <a:r>
              <a:rPr lang="en-US" sz="1050" dirty="0">
                <a:solidFill>
                  <a:srgbClr val="1A2A3A"/>
                </a:solidFill>
              </a:rPr>
              <a:t>Kişisel yas hikâyesi (zorunlu değil). Kayıpla ilk karşılaşma anı.</a:t>
            </a:r>
            <a:endParaRPr lang="en-US" sz="1050" dirty="0"/>
          </a:p>
        </p:txBody>
      </p:sp>
      <p:sp>
        <p:nvSpPr>
          <p:cNvPr id="17" name="Shape 15"/>
          <p:cNvSpPr/>
          <p:nvPr/>
        </p:nvSpPr>
        <p:spPr>
          <a:xfrm>
            <a:off x="4626864" y="960120"/>
            <a:ext cx="2048256" cy="1691640"/>
          </a:xfrm>
          <a:prstGeom prst="rect">
            <a:avLst/>
          </a:prstGeom>
          <a:solidFill>
            <a:srgbClr val="F5F8FA"/>
          </a:solidFill>
          <a:ln w="6350">
            <a:solidFill>
              <a:srgbClr val="D4E2EC"/>
            </a:solidFill>
            <a:prstDash val="solid"/>
          </a:ln>
        </p:spPr>
        <p:txBody>
          <a:bodyPr/>
          <a:lstStyle/>
          <a:p>
            <a:endParaRPr lang="tr-TR"/>
          </a:p>
        </p:txBody>
      </p:sp>
      <p:sp>
        <p:nvSpPr>
          <p:cNvPr id="18" name="Shape 16"/>
          <p:cNvSpPr/>
          <p:nvPr/>
        </p:nvSpPr>
        <p:spPr>
          <a:xfrm>
            <a:off x="4626864" y="960120"/>
            <a:ext cx="2048256" cy="384048"/>
          </a:xfrm>
          <a:prstGeom prst="rect">
            <a:avLst/>
          </a:prstGeom>
          <a:solidFill>
            <a:srgbClr val="5B2C6F"/>
          </a:solidFill>
          <a:ln w="6350">
            <a:solidFill>
              <a:srgbClr val="5B2C6F"/>
            </a:solidFill>
            <a:prstDash val="solid"/>
          </a:ln>
        </p:spPr>
        <p:txBody>
          <a:bodyPr/>
          <a:lstStyle/>
          <a:p>
            <a:endParaRPr lang="tr-TR"/>
          </a:p>
        </p:txBody>
      </p:sp>
      <p:sp>
        <p:nvSpPr>
          <p:cNvPr id="19" name="Text 17"/>
          <p:cNvSpPr/>
          <p:nvPr/>
        </p:nvSpPr>
        <p:spPr>
          <a:xfrm>
            <a:off x="4626864" y="960120"/>
            <a:ext cx="594360" cy="384048"/>
          </a:xfrm>
          <a:prstGeom prst="rect">
            <a:avLst/>
          </a:prstGeom>
          <a:noFill/>
          <a:ln/>
        </p:spPr>
        <p:txBody>
          <a:bodyPr wrap="square" rtlCol="0" anchor="ctr"/>
          <a:lstStyle/>
          <a:p>
            <a:pPr marL="0" indent="0" algn="ctr">
              <a:buNone/>
            </a:pPr>
            <a:r>
              <a:rPr lang="en-US" sz="1100" b="1" dirty="0">
                <a:solidFill>
                  <a:srgbClr val="D0E8EC"/>
                </a:solidFill>
              </a:rPr>
              <a:t>Hft 3</a:t>
            </a:r>
            <a:endParaRPr lang="en-US" sz="1100" dirty="0"/>
          </a:p>
        </p:txBody>
      </p:sp>
      <p:sp>
        <p:nvSpPr>
          <p:cNvPr id="20" name="Text 18"/>
          <p:cNvSpPr/>
          <p:nvPr/>
        </p:nvSpPr>
        <p:spPr>
          <a:xfrm>
            <a:off x="5221224" y="960120"/>
            <a:ext cx="1389888" cy="384048"/>
          </a:xfrm>
          <a:prstGeom prst="rect">
            <a:avLst/>
          </a:prstGeom>
          <a:noFill/>
          <a:ln/>
        </p:spPr>
        <p:txBody>
          <a:bodyPr wrap="square" rtlCol="0" anchor="ctr"/>
          <a:lstStyle/>
          <a:p>
            <a:pPr marL="0" indent="0">
              <a:buNone/>
            </a:pPr>
            <a:r>
              <a:rPr lang="en-US" sz="1050" b="1" dirty="0">
                <a:solidFill>
                  <a:srgbClr val="FFFFFF"/>
                </a:solidFill>
              </a:rPr>
              <a:t>Duygularla Temas</a:t>
            </a:r>
            <a:endParaRPr lang="en-US" sz="1050" dirty="0"/>
          </a:p>
        </p:txBody>
      </p:sp>
      <p:sp>
        <p:nvSpPr>
          <p:cNvPr id="21" name="Text 19"/>
          <p:cNvSpPr/>
          <p:nvPr/>
        </p:nvSpPr>
        <p:spPr>
          <a:xfrm>
            <a:off x="4718304" y="1399032"/>
            <a:ext cx="1865376" cy="1216152"/>
          </a:xfrm>
          <a:prstGeom prst="rect">
            <a:avLst/>
          </a:prstGeom>
          <a:noFill/>
          <a:ln/>
        </p:spPr>
        <p:txBody>
          <a:bodyPr wrap="square" rtlCol="0" anchor="t"/>
          <a:lstStyle/>
          <a:p>
            <a:pPr marL="0" indent="0">
              <a:buNone/>
            </a:pPr>
            <a:r>
              <a:rPr lang="en-US" sz="1050" dirty="0">
                <a:solidFill>
                  <a:srgbClr val="1A2A3A"/>
                </a:solidFill>
              </a:rPr>
              <a:t>Duygu haritalama, DDWW uygulaması. Bedensel belirtiler.</a:t>
            </a:r>
            <a:endParaRPr lang="en-US" sz="1050" dirty="0"/>
          </a:p>
        </p:txBody>
      </p:sp>
      <p:sp>
        <p:nvSpPr>
          <p:cNvPr id="22" name="Shape 20"/>
          <p:cNvSpPr/>
          <p:nvPr/>
        </p:nvSpPr>
        <p:spPr>
          <a:xfrm>
            <a:off x="6803136" y="960120"/>
            <a:ext cx="2048256" cy="1691640"/>
          </a:xfrm>
          <a:prstGeom prst="rect">
            <a:avLst/>
          </a:prstGeom>
          <a:solidFill>
            <a:srgbClr val="F5F8FA"/>
          </a:solidFill>
          <a:ln w="6350">
            <a:solidFill>
              <a:srgbClr val="D4E2EC"/>
            </a:solidFill>
            <a:prstDash val="solid"/>
          </a:ln>
        </p:spPr>
        <p:txBody>
          <a:bodyPr/>
          <a:lstStyle/>
          <a:p>
            <a:endParaRPr lang="tr-TR"/>
          </a:p>
        </p:txBody>
      </p:sp>
      <p:sp>
        <p:nvSpPr>
          <p:cNvPr id="23" name="Shape 21"/>
          <p:cNvSpPr/>
          <p:nvPr/>
        </p:nvSpPr>
        <p:spPr>
          <a:xfrm>
            <a:off x="6803136" y="960120"/>
            <a:ext cx="2048256" cy="384048"/>
          </a:xfrm>
          <a:prstGeom prst="rect">
            <a:avLst/>
          </a:prstGeom>
          <a:solidFill>
            <a:srgbClr val="5B2C6F"/>
          </a:solidFill>
          <a:ln w="6350">
            <a:solidFill>
              <a:srgbClr val="5B2C6F"/>
            </a:solidFill>
            <a:prstDash val="solid"/>
          </a:ln>
        </p:spPr>
        <p:txBody>
          <a:bodyPr/>
          <a:lstStyle/>
          <a:p>
            <a:endParaRPr lang="tr-TR"/>
          </a:p>
        </p:txBody>
      </p:sp>
      <p:sp>
        <p:nvSpPr>
          <p:cNvPr id="24" name="Text 22"/>
          <p:cNvSpPr/>
          <p:nvPr/>
        </p:nvSpPr>
        <p:spPr>
          <a:xfrm>
            <a:off x="6803136" y="960120"/>
            <a:ext cx="594360" cy="384048"/>
          </a:xfrm>
          <a:prstGeom prst="rect">
            <a:avLst/>
          </a:prstGeom>
          <a:noFill/>
          <a:ln/>
        </p:spPr>
        <p:txBody>
          <a:bodyPr wrap="square" rtlCol="0" anchor="ctr"/>
          <a:lstStyle/>
          <a:p>
            <a:pPr marL="0" indent="0" algn="ctr">
              <a:buNone/>
            </a:pPr>
            <a:r>
              <a:rPr lang="en-US" sz="1100" b="1" dirty="0">
                <a:solidFill>
                  <a:srgbClr val="D0E8EC"/>
                </a:solidFill>
              </a:rPr>
              <a:t>Hft 4</a:t>
            </a:r>
            <a:endParaRPr lang="en-US" sz="1100" dirty="0"/>
          </a:p>
        </p:txBody>
      </p:sp>
      <p:sp>
        <p:nvSpPr>
          <p:cNvPr id="25" name="Text 23"/>
          <p:cNvSpPr/>
          <p:nvPr/>
        </p:nvSpPr>
        <p:spPr>
          <a:xfrm>
            <a:off x="7397496" y="960120"/>
            <a:ext cx="1389888" cy="384048"/>
          </a:xfrm>
          <a:prstGeom prst="rect">
            <a:avLst/>
          </a:prstGeom>
          <a:noFill/>
          <a:ln/>
        </p:spPr>
        <p:txBody>
          <a:bodyPr wrap="square" rtlCol="0" anchor="ctr"/>
          <a:lstStyle/>
          <a:p>
            <a:pPr marL="0" indent="0">
              <a:buNone/>
            </a:pPr>
            <a:r>
              <a:rPr lang="en-US" sz="1050" b="1" dirty="0">
                <a:solidFill>
                  <a:srgbClr val="FFFFFF"/>
                </a:solidFill>
              </a:rPr>
              <a:t>Anılar ve Bağ</a:t>
            </a:r>
            <a:endParaRPr lang="en-US" sz="1050" dirty="0"/>
          </a:p>
        </p:txBody>
      </p:sp>
      <p:sp>
        <p:nvSpPr>
          <p:cNvPr id="26" name="Text 24"/>
          <p:cNvSpPr/>
          <p:nvPr/>
        </p:nvSpPr>
        <p:spPr>
          <a:xfrm>
            <a:off x="6894576" y="1399032"/>
            <a:ext cx="1865376" cy="1216152"/>
          </a:xfrm>
          <a:prstGeom prst="rect">
            <a:avLst/>
          </a:prstGeom>
          <a:noFill/>
          <a:ln/>
        </p:spPr>
        <p:txBody>
          <a:bodyPr wrap="square" rtlCol="0" anchor="t"/>
          <a:lstStyle/>
          <a:p>
            <a:pPr marL="0" indent="0">
              <a:buNone/>
            </a:pPr>
            <a:r>
              <a:rPr lang="en-US" sz="1050" dirty="0">
                <a:solidFill>
                  <a:srgbClr val="1A2A3A"/>
                </a:solidFill>
              </a:rPr>
              <a:t>Kişiyi hatırlatan nesne/fotoğraf. Süregelen bağ kavramı.</a:t>
            </a:r>
            <a:endParaRPr lang="en-US" sz="1050" dirty="0"/>
          </a:p>
        </p:txBody>
      </p:sp>
      <p:sp>
        <p:nvSpPr>
          <p:cNvPr id="27" name="Shape 25"/>
          <p:cNvSpPr/>
          <p:nvPr/>
        </p:nvSpPr>
        <p:spPr>
          <a:xfrm>
            <a:off x="274320" y="2743200"/>
            <a:ext cx="2048256" cy="1691640"/>
          </a:xfrm>
          <a:prstGeom prst="rect">
            <a:avLst/>
          </a:prstGeom>
          <a:solidFill>
            <a:srgbClr val="F5F8FA"/>
          </a:solidFill>
          <a:ln w="6350">
            <a:solidFill>
              <a:srgbClr val="D4E2EC"/>
            </a:solidFill>
            <a:prstDash val="solid"/>
          </a:ln>
        </p:spPr>
        <p:txBody>
          <a:bodyPr/>
          <a:lstStyle/>
          <a:p>
            <a:endParaRPr lang="tr-TR"/>
          </a:p>
        </p:txBody>
      </p:sp>
      <p:sp>
        <p:nvSpPr>
          <p:cNvPr id="28" name="Shape 26"/>
          <p:cNvSpPr/>
          <p:nvPr/>
        </p:nvSpPr>
        <p:spPr>
          <a:xfrm>
            <a:off x="274320" y="2743200"/>
            <a:ext cx="2048256" cy="384048"/>
          </a:xfrm>
          <a:prstGeom prst="rect">
            <a:avLst/>
          </a:prstGeom>
          <a:solidFill>
            <a:srgbClr val="2E7D87"/>
          </a:solidFill>
          <a:ln w="6350">
            <a:solidFill>
              <a:srgbClr val="2E7D87"/>
            </a:solidFill>
            <a:prstDash val="solid"/>
          </a:ln>
        </p:spPr>
        <p:txBody>
          <a:bodyPr/>
          <a:lstStyle/>
          <a:p>
            <a:endParaRPr lang="tr-TR"/>
          </a:p>
        </p:txBody>
      </p:sp>
      <p:sp>
        <p:nvSpPr>
          <p:cNvPr id="29" name="Shape 27"/>
          <p:cNvSpPr/>
          <p:nvPr/>
        </p:nvSpPr>
        <p:spPr>
          <a:xfrm>
            <a:off x="274320" y="2743200"/>
            <a:ext cx="2048256" cy="384048"/>
          </a:xfrm>
          <a:prstGeom prst="rect">
            <a:avLst/>
          </a:prstGeom>
          <a:solidFill>
            <a:srgbClr val="1B3A5C"/>
          </a:solidFill>
          <a:ln w="6350">
            <a:solidFill>
              <a:srgbClr val="1B3A5C"/>
            </a:solidFill>
            <a:prstDash val="solid"/>
          </a:ln>
        </p:spPr>
        <p:txBody>
          <a:bodyPr/>
          <a:lstStyle/>
          <a:p>
            <a:endParaRPr lang="tr-TR"/>
          </a:p>
        </p:txBody>
      </p:sp>
      <p:sp>
        <p:nvSpPr>
          <p:cNvPr id="30" name="Text 28"/>
          <p:cNvSpPr/>
          <p:nvPr/>
        </p:nvSpPr>
        <p:spPr>
          <a:xfrm>
            <a:off x="274320" y="2743200"/>
            <a:ext cx="594360" cy="384048"/>
          </a:xfrm>
          <a:prstGeom prst="rect">
            <a:avLst/>
          </a:prstGeom>
          <a:noFill/>
          <a:ln/>
        </p:spPr>
        <p:txBody>
          <a:bodyPr wrap="square" rtlCol="0" anchor="ctr"/>
          <a:lstStyle/>
          <a:p>
            <a:pPr marL="0" indent="0" algn="ctr">
              <a:buNone/>
            </a:pPr>
            <a:r>
              <a:rPr lang="en-US" sz="1100" b="1" dirty="0">
                <a:solidFill>
                  <a:srgbClr val="D0E8EC"/>
                </a:solidFill>
              </a:rPr>
              <a:t>Hft 5</a:t>
            </a:r>
            <a:endParaRPr lang="en-US" sz="1100" dirty="0"/>
          </a:p>
        </p:txBody>
      </p:sp>
      <p:sp>
        <p:nvSpPr>
          <p:cNvPr id="31" name="Text 29"/>
          <p:cNvSpPr/>
          <p:nvPr/>
        </p:nvSpPr>
        <p:spPr>
          <a:xfrm>
            <a:off x="868680" y="2743200"/>
            <a:ext cx="1389888" cy="384048"/>
          </a:xfrm>
          <a:prstGeom prst="rect">
            <a:avLst/>
          </a:prstGeom>
          <a:noFill/>
          <a:ln/>
        </p:spPr>
        <p:txBody>
          <a:bodyPr wrap="square" rtlCol="0" anchor="ctr"/>
          <a:lstStyle/>
          <a:p>
            <a:pPr marL="0" indent="0">
              <a:buNone/>
            </a:pPr>
            <a:r>
              <a:rPr lang="en-US" sz="1050" b="1" dirty="0">
                <a:solidFill>
                  <a:srgbClr val="FFFFFF"/>
                </a:solidFill>
              </a:rPr>
              <a:t>Zor Duygular</a:t>
            </a:r>
            <a:endParaRPr lang="en-US" sz="1050" dirty="0"/>
          </a:p>
        </p:txBody>
      </p:sp>
      <p:sp>
        <p:nvSpPr>
          <p:cNvPr id="32" name="Text 30"/>
          <p:cNvSpPr/>
          <p:nvPr/>
        </p:nvSpPr>
        <p:spPr>
          <a:xfrm>
            <a:off x="365760" y="3182112"/>
            <a:ext cx="1865376" cy="1216152"/>
          </a:xfrm>
          <a:prstGeom prst="rect">
            <a:avLst/>
          </a:prstGeom>
          <a:noFill/>
          <a:ln/>
        </p:spPr>
        <p:txBody>
          <a:bodyPr wrap="square" rtlCol="0" anchor="t"/>
          <a:lstStyle/>
          <a:p>
            <a:pPr marL="0" indent="0">
              <a:buNone/>
            </a:pPr>
            <a:r>
              <a:rPr lang="en-US" sz="1050" dirty="0">
                <a:solidFill>
                  <a:srgbClr val="1A2A3A"/>
                </a:solidFill>
              </a:rPr>
              <a:t>Öfke, suçluluk, yalnızlık. 'Bu duyguları hissetmek normal mi?'</a:t>
            </a:r>
            <a:endParaRPr lang="en-US" sz="1050" dirty="0"/>
          </a:p>
        </p:txBody>
      </p:sp>
      <p:sp>
        <p:nvSpPr>
          <p:cNvPr id="33" name="Shape 31"/>
          <p:cNvSpPr/>
          <p:nvPr/>
        </p:nvSpPr>
        <p:spPr>
          <a:xfrm>
            <a:off x="2450592" y="2743200"/>
            <a:ext cx="2048256" cy="1691640"/>
          </a:xfrm>
          <a:prstGeom prst="rect">
            <a:avLst/>
          </a:prstGeom>
          <a:solidFill>
            <a:srgbClr val="F5F8FA"/>
          </a:solidFill>
          <a:ln w="6350">
            <a:solidFill>
              <a:srgbClr val="D4E2EC"/>
            </a:solidFill>
            <a:prstDash val="solid"/>
          </a:ln>
        </p:spPr>
        <p:txBody>
          <a:bodyPr/>
          <a:lstStyle/>
          <a:p>
            <a:endParaRPr lang="tr-TR"/>
          </a:p>
        </p:txBody>
      </p:sp>
      <p:sp>
        <p:nvSpPr>
          <p:cNvPr id="34" name="Shape 32"/>
          <p:cNvSpPr/>
          <p:nvPr/>
        </p:nvSpPr>
        <p:spPr>
          <a:xfrm>
            <a:off x="2450592" y="2743200"/>
            <a:ext cx="2048256" cy="384048"/>
          </a:xfrm>
          <a:prstGeom prst="rect">
            <a:avLst/>
          </a:prstGeom>
          <a:solidFill>
            <a:srgbClr val="2E7D87"/>
          </a:solidFill>
          <a:ln w="6350">
            <a:solidFill>
              <a:srgbClr val="2E7D87"/>
            </a:solidFill>
            <a:prstDash val="solid"/>
          </a:ln>
        </p:spPr>
        <p:txBody>
          <a:bodyPr/>
          <a:lstStyle/>
          <a:p>
            <a:endParaRPr lang="tr-TR"/>
          </a:p>
        </p:txBody>
      </p:sp>
      <p:sp>
        <p:nvSpPr>
          <p:cNvPr id="35" name="Shape 33"/>
          <p:cNvSpPr/>
          <p:nvPr/>
        </p:nvSpPr>
        <p:spPr>
          <a:xfrm>
            <a:off x="2450592" y="2743200"/>
            <a:ext cx="2048256" cy="384048"/>
          </a:xfrm>
          <a:prstGeom prst="rect">
            <a:avLst/>
          </a:prstGeom>
          <a:solidFill>
            <a:srgbClr val="1B3A5C"/>
          </a:solidFill>
          <a:ln w="6350">
            <a:solidFill>
              <a:srgbClr val="1B3A5C"/>
            </a:solidFill>
            <a:prstDash val="solid"/>
          </a:ln>
        </p:spPr>
        <p:txBody>
          <a:bodyPr/>
          <a:lstStyle/>
          <a:p>
            <a:endParaRPr lang="tr-TR"/>
          </a:p>
        </p:txBody>
      </p:sp>
      <p:sp>
        <p:nvSpPr>
          <p:cNvPr id="36" name="Text 34"/>
          <p:cNvSpPr/>
          <p:nvPr/>
        </p:nvSpPr>
        <p:spPr>
          <a:xfrm>
            <a:off x="2450592" y="2743200"/>
            <a:ext cx="594360" cy="384048"/>
          </a:xfrm>
          <a:prstGeom prst="rect">
            <a:avLst/>
          </a:prstGeom>
          <a:noFill/>
          <a:ln/>
        </p:spPr>
        <p:txBody>
          <a:bodyPr wrap="square" rtlCol="0" anchor="ctr"/>
          <a:lstStyle/>
          <a:p>
            <a:pPr marL="0" indent="0" algn="ctr">
              <a:buNone/>
            </a:pPr>
            <a:r>
              <a:rPr lang="en-US" sz="1100" b="1" dirty="0">
                <a:solidFill>
                  <a:srgbClr val="D0E8EC"/>
                </a:solidFill>
              </a:rPr>
              <a:t>Hft 6</a:t>
            </a:r>
            <a:endParaRPr lang="en-US" sz="1100" dirty="0"/>
          </a:p>
        </p:txBody>
      </p:sp>
      <p:sp>
        <p:nvSpPr>
          <p:cNvPr id="37" name="Text 35"/>
          <p:cNvSpPr/>
          <p:nvPr/>
        </p:nvSpPr>
        <p:spPr>
          <a:xfrm>
            <a:off x="3044952" y="2743200"/>
            <a:ext cx="1389888" cy="384048"/>
          </a:xfrm>
          <a:prstGeom prst="rect">
            <a:avLst/>
          </a:prstGeom>
          <a:noFill/>
          <a:ln/>
        </p:spPr>
        <p:txBody>
          <a:bodyPr wrap="square" rtlCol="0" anchor="ctr"/>
          <a:lstStyle/>
          <a:p>
            <a:pPr marL="0" indent="0">
              <a:buNone/>
            </a:pPr>
            <a:r>
              <a:rPr lang="en-US" sz="1050" b="1" dirty="0">
                <a:solidFill>
                  <a:srgbClr val="FFFFFF"/>
                </a:solidFill>
              </a:rPr>
              <a:t>Güçlenme &amp; Anlam</a:t>
            </a:r>
            <a:endParaRPr lang="en-US" sz="1050" dirty="0"/>
          </a:p>
        </p:txBody>
      </p:sp>
      <p:sp>
        <p:nvSpPr>
          <p:cNvPr id="38" name="Text 36"/>
          <p:cNvSpPr/>
          <p:nvPr/>
        </p:nvSpPr>
        <p:spPr>
          <a:xfrm>
            <a:off x="2542032" y="3182112"/>
            <a:ext cx="1865376" cy="1216152"/>
          </a:xfrm>
          <a:prstGeom prst="rect">
            <a:avLst/>
          </a:prstGeom>
          <a:noFill/>
          <a:ln/>
        </p:spPr>
        <p:txBody>
          <a:bodyPr wrap="square" rtlCol="0" anchor="t"/>
          <a:lstStyle/>
          <a:p>
            <a:pPr marL="0" indent="0">
              <a:buNone/>
            </a:pPr>
            <a:r>
              <a:rPr lang="en-US" sz="1050" dirty="0">
                <a:solidFill>
                  <a:srgbClr val="1A2A3A"/>
                </a:solidFill>
              </a:rPr>
              <a:t>Yaşananlardan anlam çıkarma. Post-travmatik büyüme.</a:t>
            </a:r>
            <a:endParaRPr lang="en-US" sz="1050" dirty="0"/>
          </a:p>
        </p:txBody>
      </p:sp>
      <p:sp>
        <p:nvSpPr>
          <p:cNvPr id="39" name="Shape 37"/>
          <p:cNvSpPr/>
          <p:nvPr/>
        </p:nvSpPr>
        <p:spPr>
          <a:xfrm>
            <a:off x="4626864" y="2743200"/>
            <a:ext cx="2048256" cy="1691640"/>
          </a:xfrm>
          <a:prstGeom prst="rect">
            <a:avLst/>
          </a:prstGeom>
          <a:solidFill>
            <a:srgbClr val="F5F8FA"/>
          </a:solidFill>
          <a:ln w="6350">
            <a:solidFill>
              <a:srgbClr val="D4E2EC"/>
            </a:solidFill>
            <a:prstDash val="solid"/>
          </a:ln>
        </p:spPr>
        <p:txBody>
          <a:bodyPr/>
          <a:lstStyle/>
          <a:p>
            <a:endParaRPr lang="tr-TR"/>
          </a:p>
        </p:txBody>
      </p:sp>
      <p:sp>
        <p:nvSpPr>
          <p:cNvPr id="40" name="Shape 38"/>
          <p:cNvSpPr/>
          <p:nvPr/>
        </p:nvSpPr>
        <p:spPr>
          <a:xfrm>
            <a:off x="4626864" y="2743200"/>
            <a:ext cx="2048256" cy="384048"/>
          </a:xfrm>
          <a:prstGeom prst="rect">
            <a:avLst/>
          </a:prstGeom>
          <a:solidFill>
            <a:srgbClr val="5B2C6F"/>
          </a:solidFill>
          <a:ln w="6350">
            <a:solidFill>
              <a:srgbClr val="5B2C6F"/>
            </a:solidFill>
            <a:prstDash val="solid"/>
          </a:ln>
        </p:spPr>
        <p:txBody>
          <a:bodyPr/>
          <a:lstStyle/>
          <a:p>
            <a:endParaRPr lang="tr-TR"/>
          </a:p>
        </p:txBody>
      </p:sp>
      <p:sp>
        <p:nvSpPr>
          <p:cNvPr id="41" name="Shape 39"/>
          <p:cNvSpPr/>
          <p:nvPr/>
        </p:nvSpPr>
        <p:spPr>
          <a:xfrm>
            <a:off x="4626864" y="2743200"/>
            <a:ext cx="2048256" cy="384048"/>
          </a:xfrm>
          <a:prstGeom prst="rect">
            <a:avLst/>
          </a:prstGeom>
          <a:solidFill>
            <a:srgbClr val="1B6B3A"/>
          </a:solidFill>
          <a:ln w="6350">
            <a:solidFill>
              <a:srgbClr val="1B6B3A"/>
            </a:solidFill>
            <a:prstDash val="solid"/>
          </a:ln>
        </p:spPr>
        <p:txBody>
          <a:bodyPr/>
          <a:lstStyle/>
          <a:p>
            <a:endParaRPr lang="tr-TR"/>
          </a:p>
        </p:txBody>
      </p:sp>
      <p:sp>
        <p:nvSpPr>
          <p:cNvPr id="42" name="Text 40"/>
          <p:cNvSpPr/>
          <p:nvPr/>
        </p:nvSpPr>
        <p:spPr>
          <a:xfrm>
            <a:off x="4626864" y="2743200"/>
            <a:ext cx="594360" cy="384048"/>
          </a:xfrm>
          <a:prstGeom prst="rect">
            <a:avLst/>
          </a:prstGeom>
          <a:noFill/>
          <a:ln/>
        </p:spPr>
        <p:txBody>
          <a:bodyPr wrap="square" rtlCol="0" anchor="ctr"/>
          <a:lstStyle/>
          <a:p>
            <a:pPr marL="0" indent="0" algn="ctr">
              <a:buNone/>
            </a:pPr>
            <a:r>
              <a:rPr lang="en-US" sz="1100" b="1" dirty="0">
                <a:solidFill>
                  <a:srgbClr val="D0E8EC"/>
                </a:solidFill>
              </a:rPr>
              <a:t>Hft 7</a:t>
            </a:r>
            <a:endParaRPr lang="en-US" sz="1100" dirty="0"/>
          </a:p>
        </p:txBody>
      </p:sp>
      <p:sp>
        <p:nvSpPr>
          <p:cNvPr id="43" name="Text 41"/>
          <p:cNvSpPr/>
          <p:nvPr/>
        </p:nvSpPr>
        <p:spPr>
          <a:xfrm>
            <a:off x="5221224" y="2743200"/>
            <a:ext cx="1389888" cy="384048"/>
          </a:xfrm>
          <a:prstGeom prst="rect">
            <a:avLst/>
          </a:prstGeom>
          <a:noFill/>
          <a:ln/>
        </p:spPr>
        <p:txBody>
          <a:bodyPr wrap="square" rtlCol="0" anchor="ctr"/>
          <a:lstStyle/>
          <a:p>
            <a:pPr marL="0" indent="0">
              <a:buNone/>
            </a:pPr>
            <a:r>
              <a:rPr lang="en-US" sz="1050" b="1" dirty="0">
                <a:solidFill>
                  <a:srgbClr val="FFFFFF"/>
                </a:solidFill>
              </a:rPr>
              <a:t>Gelecek &amp; Umut</a:t>
            </a:r>
            <a:endParaRPr lang="en-US" sz="1050" dirty="0"/>
          </a:p>
        </p:txBody>
      </p:sp>
      <p:sp>
        <p:nvSpPr>
          <p:cNvPr id="44" name="Text 42"/>
          <p:cNvSpPr/>
          <p:nvPr/>
        </p:nvSpPr>
        <p:spPr>
          <a:xfrm>
            <a:off x="4718304" y="3182112"/>
            <a:ext cx="1865376" cy="1216152"/>
          </a:xfrm>
          <a:prstGeom prst="rect">
            <a:avLst/>
          </a:prstGeom>
          <a:noFill/>
          <a:ln/>
        </p:spPr>
        <p:txBody>
          <a:bodyPr wrap="square" rtlCol="0" anchor="t"/>
          <a:lstStyle/>
          <a:p>
            <a:pPr marL="0" indent="0">
              <a:buNone/>
            </a:pPr>
            <a:r>
              <a:rPr lang="en-US" sz="1050" dirty="0">
                <a:solidFill>
                  <a:srgbClr val="1A2A3A"/>
                </a:solidFill>
              </a:rPr>
              <a:t>Hedefler, planlar. Kayıp olmadan da devam edebilme.</a:t>
            </a:r>
            <a:endParaRPr lang="en-US" sz="1050" dirty="0"/>
          </a:p>
        </p:txBody>
      </p:sp>
      <p:sp>
        <p:nvSpPr>
          <p:cNvPr id="45" name="Shape 43"/>
          <p:cNvSpPr/>
          <p:nvPr/>
        </p:nvSpPr>
        <p:spPr>
          <a:xfrm>
            <a:off x="6803136" y="2743200"/>
            <a:ext cx="2048256" cy="1691640"/>
          </a:xfrm>
          <a:prstGeom prst="rect">
            <a:avLst/>
          </a:prstGeom>
          <a:solidFill>
            <a:srgbClr val="F5F8FA"/>
          </a:solidFill>
          <a:ln w="6350">
            <a:solidFill>
              <a:srgbClr val="D4E2EC"/>
            </a:solidFill>
            <a:prstDash val="solid"/>
          </a:ln>
        </p:spPr>
        <p:txBody>
          <a:bodyPr/>
          <a:lstStyle/>
          <a:p>
            <a:endParaRPr lang="tr-TR"/>
          </a:p>
        </p:txBody>
      </p:sp>
      <p:sp>
        <p:nvSpPr>
          <p:cNvPr id="46" name="Shape 44"/>
          <p:cNvSpPr/>
          <p:nvPr/>
        </p:nvSpPr>
        <p:spPr>
          <a:xfrm>
            <a:off x="6803136" y="2743200"/>
            <a:ext cx="2048256" cy="384048"/>
          </a:xfrm>
          <a:prstGeom prst="rect">
            <a:avLst/>
          </a:prstGeom>
          <a:solidFill>
            <a:srgbClr val="5B2C6F"/>
          </a:solidFill>
          <a:ln w="6350">
            <a:solidFill>
              <a:srgbClr val="5B2C6F"/>
            </a:solidFill>
            <a:prstDash val="solid"/>
          </a:ln>
        </p:spPr>
        <p:txBody>
          <a:bodyPr/>
          <a:lstStyle/>
          <a:p>
            <a:endParaRPr lang="tr-TR"/>
          </a:p>
        </p:txBody>
      </p:sp>
      <p:sp>
        <p:nvSpPr>
          <p:cNvPr id="47" name="Shape 45"/>
          <p:cNvSpPr/>
          <p:nvPr/>
        </p:nvSpPr>
        <p:spPr>
          <a:xfrm>
            <a:off x="6803136" y="2743200"/>
            <a:ext cx="2048256" cy="384048"/>
          </a:xfrm>
          <a:prstGeom prst="rect">
            <a:avLst/>
          </a:prstGeom>
          <a:solidFill>
            <a:srgbClr val="1B6B3A"/>
          </a:solidFill>
          <a:ln w="6350">
            <a:solidFill>
              <a:srgbClr val="1B6B3A"/>
            </a:solidFill>
            <a:prstDash val="solid"/>
          </a:ln>
        </p:spPr>
        <p:txBody>
          <a:bodyPr/>
          <a:lstStyle/>
          <a:p>
            <a:endParaRPr lang="tr-TR"/>
          </a:p>
        </p:txBody>
      </p:sp>
      <p:sp>
        <p:nvSpPr>
          <p:cNvPr id="48" name="Text 46"/>
          <p:cNvSpPr/>
          <p:nvPr/>
        </p:nvSpPr>
        <p:spPr>
          <a:xfrm>
            <a:off x="6803136" y="2743200"/>
            <a:ext cx="594360" cy="384048"/>
          </a:xfrm>
          <a:prstGeom prst="rect">
            <a:avLst/>
          </a:prstGeom>
          <a:noFill/>
          <a:ln/>
        </p:spPr>
        <p:txBody>
          <a:bodyPr wrap="square" rtlCol="0" anchor="ctr"/>
          <a:lstStyle/>
          <a:p>
            <a:pPr marL="0" indent="0" algn="ctr">
              <a:buNone/>
            </a:pPr>
            <a:r>
              <a:rPr lang="en-US" sz="1100" b="1" dirty="0">
                <a:solidFill>
                  <a:srgbClr val="D0E8EC"/>
                </a:solidFill>
              </a:rPr>
              <a:t>Hft 8</a:t>
            </a:r>
            <a:endParaRPr lang="en-US" sz="1100" dirty="0"/>
          </a:p>
        </p:txBody>
      </p:sp>
      <p:sp>
        <p:nvSpPr>
          <p:cNvPr id="49" name="Text 47"/>
          <p:cNvSpPr/>
          <p:nvPr/>
        </p:nvSpPr>
        <p:spPr>
          <a:xfrm>
            <a:off x="7397496" y="2743200"/>
            <a:ext cx="1389888" cy="384048"/>
          </a:xfrm>
          <a:prstGeom prst="rect">
            <a:avLst/>
          </a:prstGeom>
          <a:noFill/>
          <a:ln/>
        </p:spPr>
        <p:txBody>
          <a:bodyPr wrap="square" rtlCol="0" anchor="ctr"/>
          <a:lstStyle/>
          <a:p>
            <a:pPr marL="0" indent="0">
              <a:buNone/>
            </a:pPr>
            <a:r>
              <a:rPr lang="en-US" sz="1050" b="1" dirty="0">
                <a:solidFill>
                  <a:srgbClr val="FFFFFF"/>
                </a:solidFill>
              </a:rPr>
              <a:t>Kapanış Ritüeli</a:t>
            </a:r>
            <a:endParaRPr lang="en-US" sz="1050" dirty="0"/>
          </a:p>
        </p:txBody>
      </p:sp>
      <p:sp>
        <p:nvSpPr>
          <p:cNvPr id="50" name="Text 48"/>
          <p:cNvSpPr/>
          <p:nvPr/>
        </p:nvSpPr>
        <p:spPr>
          <a:xfrm>
            <a:off x="6894576" y="3182112"/>
            <a:ext cx="1865376" cy="1216152"/>
          </a:xfrm>
          <a:prstGeom prst="rect">
            <a:avLst/>
          </a:prstGeom>
          <a:noFill/>
          <a:ln/>
        </p:spPr>
        <p:txBody>
          <a:bodyPr wrap="square" rtlCol="0" anchor="t"/>
          <a:lstStyle/>
          <a:p>
            <a:pPr marL="0" indent="0">
              <a:buNone/>
            </a:pPr>
            <a:r>
              <a:rPr lang="en-US" sz="1050" dirty="0">
                <a:solidFill>
                  <a:srgbClr val="1A2A3A"/>
                </a:solidFill>
              </a:rPr>
              <a:t>Gruba veda. Anı defteri/mektup. 'Artık ne farklı?'</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5">
    <p:bg>
      <p:bgPr>
        <a:solidFill>
          <a:srgbClr val="1B3A5C"/>
        </a:solidFill>
        <a:effectLst/>
      </p:bgPr>
    </p:bg>
    <p:spTree>
      <p:nvGrpSpPr>
        <p:cNvPr id="1" name=""/>
        <p:cNvGrpSpPr/>
        <p:nvPr/>
      </p:nvGrpSpPr>
      <p:grpSpPr>
        <a:xfrm>
          <a:off x="0" y="0"/>
          <a:ext cx="0" cy="0"/>
          <a:chOff x="0" y="0"/>
          <a:chExt cx="0" cy="0"/>
        </a:xfrm>
      </p:grpSpPr>
      <p:sp>
        <p:nvSpPr>
          <p:cNvPr id="2" name="Shape 0"/>
          <p:cNvSpPr/>
          <p:nvPr/>
        </p:nvSpPr>
        <p:spPr>
          <a:xfrm>
            <a:off x="0" y="0"/>
            <a:ext cx="182880" cy="5143500"/>
          </a:xfrm>
          <a:prstGeom prst="rect">
            <a:avLst/>
          </a:prstGeom>
          <a:solidFill>
            <a:srgbClr val="2E7D87"/>
          </a:solidFill>
          <a:ln w="12700">
            <a:solidFill>
              <a:srgbClr val="2E7D87"/>
            </a:solidFill>
            <a:prstDash val="solid"/>
          </a:ln>
        </p:spPr>
        <p:txBody>
          <a:bodyPr/>
          <a:lstStyle/>
          <a:p>
            <a:endParaRPr lang="tr-TR"/>
          </a:p>
        </p:txBody>
      </p:sp>
      <p:sp>
        <p:nvSpPr>
          <p:cNvPr id="3" name="Shape 1"/>
          <p:cNvSpPr/>
          <p:nvPr/>
        </p:nvSpPr>
        <p:spPr>
          <a:xfrm>
            <a:off x="0" y="4846320"/>
            <a:ext cx="9144000" cy="297180"/>
          </a:xfrm>
          <a:prstGeom prst="rect">
            <a:avLst/>
          </a:prstGeom>
          <a:solidFill>
            <a:srgbClr val="2E7D87"/>
          </a:solidFill>
          <a:ln w="12700">
            <a:solidFill>
              <a:srgbClr val="2E7D87"/>
            </a:solidFill>
            <a:prstDash val="solid"/>
          </a:ln>
        </p:spPr>
        <p:txBody>
          <a:bodyPr/>
          <a:lstStyle/>
          <a:p>
            <a:endParaRPr lang="tr-TR"/>
          </a:p>
        </p:txBody>
      </p:sp>
      <p:sp>
        <p:nvSpPr>
          <p:cNvPr id="4" name="Text 2"/>
          <p:cNvSpPr/>
          <p:nvPr/>
        </p:nvSpPr>
        <p:spPr>
          <a:xfrm>
            <a:off x="365760" y="914400"/>
            <a:ext cx="1280160" cy="1280160"/>
          </a:xfrm>
          <a:prstGeom prst="rect">
            <a:avLst/>
          </a:prstGeom>
          <a:noFill/>
          <a:ln/>
        </p:spPr>
        <p:txBody>
          <a:bodyPr wrap="square" rtlCol="0" anchor="ctr"/>
          <a:lstStyle/>
          <a:p>
            <a:pPr marL="0" indent="0" algn="ctr">
              <a:buNone/>
            </a:pPr>
            <a:r>
              <a:rPr lang="en-US" sz="8000" b="1" dirty="0">
                <a:solidFill>
                  <a:srgbClr val="4AACBB"/>
                </a:solidFill>
              </a:rPr>
              <a:t>3</a:t>
            </a:r>
            <a:endParaRPr lang="en-US" sz="8000" dirty="0"/>
          </a:p>
        </p:txBody>
      </p:sp>
      <p:sp>
        <p:nvSpPr>
          <p:cNvPr id="5" name="Text 3"/>
          <p:cNvSpPr/>
          <p:nvPr/>
        </p:nvSpPr>
        <p:spPr>
          <a:xfrm>
            <a:off x="1920240" y="1280160"/>
            <a:ext cx="6858000" cy="1005840"/>
          </a:xfrm>
          <a:prstGeom prst="rect">
            <a:avLst/>
          </a:prstGeom>
          <a:noFill/>
          <a:ln/>
        </p:spPr>
        <p:txBody>
          <a:bodyPr wrap="square" rtlCol="0" anchor="ctr"/>
          <a:lstStyle/>
          <a:p>
            <a:pPr marL="0" indent="0">
              <a:buNone/>
            </a:pPr>
            <a:r>
              <a:rPr lang="en-US" sz="3400" b="1" dirty="0">
                <a:solidFill>
                  <a:srgbClr val="FFFFFF"/>
                </a:solidFill>
              </a:rPr>
              <a:t>İntihar Riski</a:t>
            </a:r>
            <a:endParaRPr lang="en-US" sz="3400" dirty="0"/>
          </a:p>
        </p:txBody>
      </p:sp>
      <p:sp>
        <p:nvSpPr>
          <p:cNvPr id="6" name="Text 4"/>
          <p:cNvSpPr/>
          <p:nvPr/>
        </p:nvSpPr>
        <p:spPr>
          <a:xfrm>
            <a:off x="1920240" y="2468880"/>
            <a:ext cx="6858000" cy="594360"/>
          </a:xfrm>
          <a:prstGeom prst="rect">
            <a:avLst/>
          </a:prstGeom>
          <a:noFill/>
          <a:ln/>
        </p:spPr>
        <p:txBody>
          <a:bodyPr wrap="square" rtlCol="0" anchor="ctr"/>
          <a:lstStyle/>
          <a:p>
            <a:pPr marL="0" indent="0">
              <a:buNone/>
            </a:pPr>
            <a:r>
              <a:rPr lang="en-US" sz="1400" i="1" dirty="0">
                <a:solidFill>
                  <a:srgbClr val="4AACBB"/>
                </a:solidFill>
              </a:rPr>
              <a:t>Fark etme · Değerlendirme · C-SSRS · Güvenlik planı · Sevk · Önleme piramidi</a:t>
            </a:r>
            <a:endParaRPr lang="en-US" sz="1400" dirty="0"/>
          </a:p>
        </p:txBody>
      </p:sp>
      <p:sp>
        <p:nvSpPr>
          <p:cNvPr id="7" name="Text 5"/>
          <p:cNvSpPr/>
          <p:nvPr/>
        </p:nvSpPr>
        <p:spPr>
          <a:xfrm>
            <a:off x="365760" y="4855464"/>
            <a:ext cx="8412480" cy="256032"/>
          </a:xfrm>
          <a:prstGeom prst="rect">
            <a:avLst/>
          </a:prstGeom>
          <a:noFill/>
          <a:ln/>
        </p:spPr>
        <p:txBody>
          <a:bodyPr wrap="square" rtlCol="0" anchor="ctr"/>
          <a:lstStyle/>
          <a:p>
            <a:pPr marL="0" indent="0" algn="r">
              <a:buNone/>
            </a:pPr>
            <a:r>
              <a:rPr lang="en-US" sz="900" dirty="0">
                <a:solidFill>
                  <a:srgbClr val="FFFFFF"/>
                </a:solidFill>
              </a:rPr>
              <a:t>Prof. Dr. Mustafa Uslu  ·  ALKÜ PDR</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İntihar ve Ergenlik — Rakamlar ve Cinsiyet Paradoksu</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274320" y="960120"/>
            <a:ext cx="2057400" cy="2011680"/>
          </a:xfrm>
          <a:prstGeom prst="rect">
            <a:avLst/>
          </a:prstGeom>
          <a:solidFill>
            <a:srgbClr val="FDECEA"/>
          </a:solidFill>
          <a:ln w="6350">
            <a:solidFill>
              <a:srgbClr val="D4E2EC"/>
            </a:solidFill>
            <a:prstDash val="solid"/>
          </a:ln>
        </p:spPr>
        <p:txBody>
          <a:bodyPr/>
          <a:lstStyle/>
          <a:p>
            <a:endParaRPr lang="tr-TR"/>
          </a:p>
        </p:txBody>
      </p:sp>
      <p:sp>
        <p:nvSpPr>
          <p:cNvPr id="7" name="Text 5"/>
          <p:cNvSpPr/>
          <p:nvPr/>
        </p:nvSpPr>
        <p:spPr>
          <a:xfrm>
            <a:off x="274320" y="1051560"/>
            <a:ext cx="2057400" cy="914400"/>
          </a:xfrm>
          <a:prstGeom prst="rect">
            <a:avLst/>
          </a:prstGeom>
          <a:noFill/>
          <a:ln/>
        </p:spPr>
        <p:txBody>
          <a:bodyPr wrap="square" rtlCol="0" anchor="ctr"/>
          <a:lstStyle/>
          <a:p>
            <a:pPr marL="0" indent="0" algn="ctr">
              <a:buNone/>
            </a:pPr>
            <a:r>
              <a:rPr lang="en-US" sz="3800" b="1" dirty="0">
                <a:solidFill>
                  <a:srgbClr val="A93226"/>
                </a:solidFill>
              </a:rPr>
              <a:t>15–24</a:t>
            </a:r>
            <a:endParaRPr lang="en-US" sz="3800" dirty="0"/>
          </a:p>
        </p:txBody>
      </p:sp>
      <p:sp>
        <p:nvSpPr>
          <p:cNvPr id="8" name="Text 6"/>
          <p:cNvSpPr/>
          <p:nvPr/>
        </p:nvSpPr>
        <p:spPr>
          <a:xfrm>
            <a:off x="365760" y="2029968"/>
            <a:ext cx="1874520" cy="877824"/>
          </a:xfrm>
          <a:prstGeom prst="rect">
            <a:avLst/>
          </a:prstGeom>
          <a:noFill/>
          <a:ln/>
        </p:spPr>
        <p:txBody>
          <a:bodyPr wrap="square" rtlCol="0" anchor="t"/>
          <a:lstStyle/>
          <a:p>
            <a:pPr marL="0" indent="0" algn="ctr">
              <a:buNone/>
            </a:pPr>
            <a:r>
              <a:rPr lang="en-US" sz="1100" dirty="0">
                <a:solidFill>
                  <a:srgbClr val="3D5166"/>
                </a:solidFill>
              </a:rPr>
              <a:t>İntiharın ölüm nedenleri</a:t>
            </a:r>
            <a:endParaRPr lang="en-US" sz="1100" dirty="0"/>
          </a:p>
          <a:p>
            <a:pPr marL="0" indent="0" algn="ctr">
              <a:buNone/>
            </a:pPr>
            <a:r>
              <a:rPr lang="en-US" sz="1100" dirty="0">
                <a:solidFill>
                  <a:srgbClr val="3D5166"/>
                </a:solidFill>
              </a:rPr>
              <a:t>arasında 3. sırada olduğu yaş grubu (TÜİK, 2023)</a:t>
            </a:r>
            <a:endParaRPr lang="en-US" sz="1100" dirty="0"/>
          </a:p>
        </p:txBody>
      </p:sp>
      <p:sp>
        <p:nvSpPr>
          <p:cNvPr id="9" name="Shape 7"/>
          <p:cNvSpPr/>
          <p:nvPr/>
        </p:nvSpPr>
        <p:spPr>
          <a:xfrm>
            <a:off x="2450592" y="960120"/>
            <a:ext cx="2057400" cy="2011680"/>
          </a:xfrm>
          <a:prstGeom prst="rect">
            <a:avLst/>
          </a:prstGeom>
          <a:solidFill>
            <a:srgbClr val="F5EEF8"/>
          </a:solidFill>
          <a:ln w="6350">
            <a:solidFill>
              <a:srgbClr val="D4E2EC"/>
            </a:solidFill>
            <a:prstDash val="solid"/>
          </a:ln>
        </p:spPr>
        <p:txBody>
          <a:bodyPr/>
          <a:lstStyle/>
          <a:p>
            <a:endParaRPr lang="tr-TR"/>
          </a:p>
        </p:txBody>
      </p:sp>
      <p:sp>
        <p:nvSpPr>
          <p:cNvPr id="10" name="Text 8"/>
          <p:cNvSpPr/>
          <p:nvPr/>
        </p:nvSpPr>
        <p:spPr>
          <a:xfrm>
            <a:off x="2450592" y="1051560"/>
            <a:ext cx="2057400" cy="914400"/>
          </a:xfrm>
          <a:prstGeom prst="rect">
            <a:avLst/>
          </a:prstGeom>
          <a:noFill/>
          <a:ln/>
        </p:spPr>
        <p:txBody>
          <a:bodyPr wrap="square" rtlCol="0" anchor="ctr"/>
          <a:lstStyle/>
          <a:p>
            <a:pPr marL="0" indent="0" algn="ctr">
              <a:buNone/>
            </a:pPr>
            <a:r>
              <a:rPr lang="en-US" sz="3800" b="1" dirty="0">
                <a:solidFill>
                  <a:srgbClr val="5B2C6F"/>
                </a:solidFill>
              </a:rPr>
              <a:t>4:1</a:t>
            </a:r>
            <a:endParaRPr lang="en-US" sz="3800" dirty="0"/>
          </a:p>
        </p:txBody>
      </p:sp>
      <p:sp>
        <p:nvSpPr>
          <p:cNvPr id="11" name="Text 9"/>
          <p:cNvSpPr/>
          <p:nvPr/>
        </p:nvSpPr>
        <p:spPr>
          <a:xfrm>
            <a:off x="2542032" y="2029968"/>
            <a:ext cx="1874520" cy="877824"/>
          </a:xfrm>
          <a:prstGeom prst="rect">
            <a:avLst/>
          </a:prstGeom>
          <a:noFill/>
          <a:ln/>
        </p:spPr>
        <p:txBody>
          <a:bodyPr wrap="square" rtlCol="0" anchor="t"/>
          <a:lstStyle/>
          <a:p>
            <a:pPr marL="0" indent="0" algn="ctr">
              <a:buNone/>
            </a:pPr>
            <a:r>
              <a:rPr lang="en-US" sz="1100" dirty="0">
                <a:solidFill>
                  <a:srgbClr val="3D5166"/>
                </a:solidFill>
              </a:rPr>
              <a:t>Kız → erkek</a:t>
            </a:r>
            <a:endParaRPr lang="en-US" sz="1100" dirty="0"/>
          </a:p>
          <a:p>
            <a:pPr marL="0" indent="0" algn="ctr">
              <a:buNone/>
            </a:pPr>
            <a:r>
              <a:rPr lang="en-US" sz="1100" dirty="0">
                <a:solidFill>
                  <a:srgbClr val="3D5166"/>
                </a:solidFill>
              </a:rPr>
              <a:t>Girişim oranı</a:t>
            </a:r>
            <a:endParaRPr lang="en-US" sz="1100" dirty="0"/>
          </a:p>
        </p:txBody>
      </p:sp>
      <p:sp>
        <p:nvSpPr>
          <p:cNvPr id="12" name="Shape 10"/>
          <p:cNvSpPr/>
          <p:nvPr/>
        </p:nvSpPr>
        <p:spPr>
          <a:xfrm>
            <a:off x="4626864" y="960120"/>
            <a:ext cx="2057400" cy="2011680"/>
          </a:xfrm>
          <a:prstGeom prst="rect">
            <a:avLst/>
          </a:prstGeom>
          <a:solidFill>
            <a:srgbClr val="E8EEF4"/>
          </a:solidFill>
          <a:ln w="6350">
            <a:solidFill>
              <a:srgbClr val="D4E2EC"/>
            </a:solidFill>
            <a:prstDash val="solid"/>
          </a:ln>
        </p:spPr>
        <p:txBody>
          <a:bodyPr/>
          <a:lstStyle/>
          <a:p>
            <a:endParaRPr lang="tr-TR"/>
          </a:p>
        </p:txBody>
      </p:sp>
      <p:sp>
        <p:nvSpPr>
          <p:cNvPr id="13" name="Text 11"/>
          <p:cNvSpPr/>
          <p:nvPr/>
        </p:nvSpPr>
        <p:spPr>
          <a:xfrm>
            <a:off x="4626864" y="1051560"/>
            <a:ext cx="2057400" cy="914400"/>
          </a:xfrm>
          <a:prstGeom prst="rect">
            <a:avLst/>
          </a:prstGeom>
          <a:noFill/>
          <a:ln/>
        </p:spPr>
        <p:txBody>
          <a:bodyPr wrap="square" rtlCol="0" anchor="ctr"/>
          <a:lstStyle/>
          <a:p>
            <a:pPr marL="0" indent="0" algn="ctr">
              <a:buNone/>
            </a:pPr>
            <a:r>
              <a:rPr lang="en-US" sz="3800" b="1" dirty="0">
                <a:solidFill>
                  <a:srgbClr val="1B3A5C"/>
                </a:solidFill>
              </a:rPr>
              <a:t>3:1</a:t>
            </a:r>
            <a:endParaRPr lang="en-US" sz="3800" dirty="0"/>
          </a:p>
        </p:txBody>
      </p:sp>
      <p:sp>
        <p:nvSpPr>
          <p:cNvPr id="14" name="Text 12"/>
          <p:cNvSpPr/>
          <p:nvPr/>
        </p:nvSpPr>
        <p:spPr>
          <a:xfrm>
            <a:off x="4718304" y="2029968"/>
            <a:ext cx="1874520" cy="877824"/>
          </a:xfrm>
          <a:prstGeom prst="rect">
            <a:avLst/>
          </a:prstGeom>
          <a:noFill/>
          <a:ln/>
        </p:spPr>
        <p:txBody>
          <a:bodyPr wrap="square" rtlCol="0" anchor="t"/>
          <a:lstStyle/>
          <a:p>
            <a:pPr marL="0" indent="0" algn="ctr">
              <a:buNone/>
            </a:pPr>
            <a:r>
              <a:rPr lang="en-US" sz="1100" dirty="0">
                <a:solidFill>
                  <a:srgbClr val="3D5166"/>
                </a:solidFill>
              </a:rPr>
              <a:t>Erkek → kız</a:t>
            </a:r>
            <a:endParaRPr lang="en-US" sz="1100" dirty="0"/>
          </a:p>
          <a:p>
            <a:pPr marL="0" indent="0" algn="ctr">
              <a:buNone/>
            </a:pPr>
            <a:r>
              <a:rPr lang="en-US" sz="1100" dirty="0">
                <a:solidFill>
                  <a:srgbClr val="3D5166"/>
                </a:solidFill>
              </a:rPr>
              <a:t>Tamamlanmış intihar</a:t>
            </a:r>
            <a:endParaRPr lang="en-US" sz="1100" dirty="0"/>
          </a:p>
        </p:txBody>
      </p:sp>
      <p:sp>
        <p:nvSpPr>
          <p:cNvPr id="15" name="Shape 13"/>
          <p:cNvSpPr/>
          <p:nvPr/>
        </p:nvSpPr>
        <p:spPr>
          <a:xfrm>
            <a:off x="6803136" y="960120"/>
            <a:ext cx="2057400" cy="2011680"/>
          </a:xfrm>
          <a:prstGeom prst="rect">
            <a:avLst/>
          </a:prstGeom>
          <a:solidFill>
            <a:srgbClr val="E8F5EE"/>
          </a:solidFill>
          <a:ln w="6350">
            <a:solidFill>
              <a:srgbClr val="D4E2EC"/>
            </a:solidFill>
            <a:prstDash val="solid"/>
          </a:ln>
        </p:spPr>
        <p:txBody>
          <a:bodyPr/>
          <a:lstStyle/>
          <a:p>
            <a:endParaRPr lang="tr-TR"/>
          </a:p>
        </p:txBody>
      </p:sp>
      <p:sp>
        <p:nvSpPr>
          <p:cNvPr id="16" name="Text 14"/>
          <p:cNvSpPr/>
          <p:nvPr/>
        </p:nvSpPr>
        <p:spPr>
          <a:xfrm>
            <a:off x="6803136" y="1051560"/>
            <a:ext cx="2057400" cy="914400"/>
          </a:xfrm>
          <a:prstGeom prst="rect">
            <a:avLst/>
          </a:prstGeom>
          <a:noFill/>
          <a:ln/>
        </p:spPr>
        <p:txBody>
          <a:bodyPr wrap="square" rtlCol="0" anchor="ctr"/>
          <a:lstStyle/>
          <a:p>
            <a:pPr marL="0" indent="0" algn="ctr">
              <a:buNone/>
            </a:pPr>
            <a:r>
              <a:rPr lang="en-US" sz="3800" b="1" dirty="0">
                <a:solidFill>
                  <a:srgbClr val="1B6B3A"/>
                </a:solidFill>
              </a:rPr>
              <a:t>%90</a:t>
            </a:r>
            <a:endParaRPr lang="en-US" sz="3800" dirty="0"/>
          </a:p>
        </p:txBody>
      </p:sp>
      <p:sp>
        <p:nvSpPr>
          <p:cNvPr id="17" name="Text 15"/>
          <p:cNvSpPr/>
          <p:nvPr/>
        </p:nvSpPr>
        <p:spPr>
          <a:xfrm>
            <a:off x="6894576" y="2029968"/>
            <a:ext cx="1874520" cy="877824"/>
          </a:xfrm>
          <a:prstGeom prst="rect">
            <a:avLst/>
          </a:prstGeom>
          <a:noFill/>
          <a:ln/>
        </p:spPr>
        <p:txBody>
          <a:bodyPr wrap="square" rtlCol="0" anchor="t"/>
          <a:lstStyle/>
          <a:p>
            <a:pPr marL="0" indent="0" algn="ctr">
              <a:buNone/>
            </a:pPr>
            <a:r>
              <a:rPr lang="en-US" sz="1100" dirty="0">
                <a:solidFill>
                  <a:srgbClr val="3D5166"/>
                </a:solidFill>
              </a:rPr>
              <a:t>Önceden saptanabilir</a:t>
            </a:r>
            <a:endParaRPr lang="en-US" sz="1100" dirty="0"/>
          </a:p>
          <a:p>
            <a:pPr marL="0" indent="0" algn="ctr">
              <a:buNone/>
            </a:pPr>
            <a:r>
              <a:rPr lang="en-US" sz="1100" dirty="0">
                <a:solidFill>
                  <a:srgbClr val="3D5166"/>
                </a:solidFill>
              </a:rPr>
              <a:t>uyarı işareti mevcuttu</a:t>
            </a:r>
            <a:endParaRPr lang="en-US" sz="1100" dirty="0"/>
          </a:p>
        </p:txBody>
      </p:sp>
      <p:sp>
        <p:nvSpPr>
          <p:cNvPr id="18" name="Shape 16"/>
          <p:cNvSpPr/>
          <p:nvPr/>
        </p:nvSpPr>
        <p:spPr>
          <a:xfrm>
            <a:off x="274320" y="3108960"/>
            <a:ext cx="8595360" cy="1417320"/>
          </a:xfrm>
          <a:prstGeom prst="rect">
            <a:avLst/>
          </a:prstGeom>
          <a:solidFill>
            <a:srgbClr val="FEF3E2"/>
          </a:solidFill>
          <a:ln w="6350">
            <a:solidFill>
              <a:srgbClr val="C9822A"/>
            </a:solidFill>
            <a:prstDash val="solid"/>
          </a:ln>
        </p:spPr>
        <p:txBody>
          <a:bodyPr/>
          <a:lstStyle/>
          <a:p>
            <a:endParaRPr lang="tr-TR"/>
          </a:p>
        </p:txBody>
      </p:sp>
      <p:sp>
        <p:nvSpPr>
          <p:cNvPr id="19" name="Shape 17"/>
          <p:cNvSpPr/>
          <p:nvPr/>
        </p:nvSpPr>
        <p:spPr>
          <a:xfrm>
            <a:off x="274320" y="3108960"/>
            <a:ext cx="8595360" cy="365760"/>
          </a:xfrm>
          <a:prstGeom prst="rect">
            <a:avLst/>
          </a:prstGeom>
          <a:solidFill>
            <a:srgbClr val="C9822A"/>
          </a:solidFill>
          <a:ln w="6350">
            <a:solidFill>
              <a:srgbClr val="C9822A"/>
            </a:solidFill>
            <a:prstDash val="solid"/>
          </a:ln>
        </p:spPr>
        <p:txBody>
          <a:bodyPr/>
          <a:lstStyle/>
          <a:p>
            <a:endParaRPr lang="tr-TR"/>
          </a:p>
        </p:txBody>
      </p:sp>
      <p:sp>
        <p:nvSpPr>
          <p:cNvPr id="20" name="Text 18"/>
          <p:cNvSpPr/>
          <p:nvPr/>
        </p:nvSpPr>
        <p:spPr>
          <a:xfrm>
            <a:off x="411480" y="3108960"/>
            <a:ext cx="8321040" cy="365760"/>
          </a:xfrm>
          <a:prstGeom prst="rect">
            <a:avLst/>
          </a:prstGeom>
          <a:noFill/>
          <a:ln/>
        </p:spPr>
        <p:txBody>
          <a:bodyPr wrap="square" rtlCol="0" anchor="ctr"/>
          <a:lstStyle/>
          <a:p>
            <a:pPr marL="0" indent="0">
              <a:buNone/>
            </a:pPr>
            <a:r>
              <a:rPr lang="en-US" sz="1200" b="1" dirty="0">
                <a:solidFill>
                  <a:srgbClr val="FFFFFF"/>
                </a:solidFill>
              </a:rPr>
              <a:t>Cinsiyet Paradoksu — Klinik Önemi</a:t>
            </a:r>
            <a:endParaRPr lang="en-US" sz="1200" dirty="0"/>
          </a:p>
        </p:txBody>
      </p:sp>
      <p:sp>
        <p:nvSpPr>
          <p:cNvPr id="21" name="Text 19"/>
          <p:cNvSpPr/>
          <p:nvPr/>
        </p:nvSpPr>
        <p:spPr>
          <a:xfrm>
            <a:off x="411480" y="3520440"/>
            <a:ext cx="8321040" cy="960120"/>
          </a:xfrm>
          <a:prstGeom prst="rect">
            <a:avLst/>
          </a:prstGeom>
          <a:noFill/>
          <a:ln/>
        </p:spPr>
        <p:txBody>
          <a:bodyPr wrap="square" rtlCol="0" anchor="t"/>
          <a:lstStyle/>
          <a:p>
            <a:pPr marL="0" indent="0">
              <a:buNone/>
            </a:pPr>
            <a:r>
              <a:rPr lang="en-US" sz="1100" dirty="0">
                <a:solidFill>
                  <a:srgbClr val="1A2A3A"/>
                </a:solidFill>
              </a:rPr>
              <a:t>Kızlar daha fazla girişimde bulunur (parasuicide). Erkekler daha ölümcül yöntemler seçer ve bu nedenle tamamlanmış intihar oranları yüksektir.</a:t>
            </a:r>
            <a:endParaRPr lang="en-US" sz="1100" dirty="0"/>
          </a:p>
          <a:p>
            <a:pPr marL="0" indent="0">
              <a:buNone/>
            </a:pPr>
            <a:r>
              <a:rPr lang="en-US" sz="1100" dirty="0">
                <a:solidFill>
                  <a:srgbClr val="1A2A3A"/>
                </a:solidFill>
              </a:rPr>
              <a:t>Klinik sonuç: Erkek ergenler 'konuşmaz' — aktif sormak gerekir. Pasif beklemek yeterli değildir.</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Risk Faktörleri ve Öncelikli Risk Grupları</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PD: Risk faktörlerini azaltmak kadar koruyucu faktörleri güçlendirmek de sizin işiniz</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2057400" cy="365760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2057400" cy="365760"/>
          </a:xfrm>
          <a:prstGeom prst="rect">
            <a:avLst/>
          </a:prstGeom>
          <a:solidFill>
            <a:srgbClr val="A93226"/>
          </a:solidFill>
          <a:ln w="6350">
            <a:solidFill>
              <a:srgbClr val="A93226"/>
            </a:solidFill>
            <a:prstDash val="solid"/>
          </a:ln>
        </p:spPr>
        <p:txBody>
          <a:bodyPr/>
          <a:lstStyle/>
          <a:p>
            <a:endParaRPr lang="tr-TR"/>
          </a:p>
        </p:txBody>
      </p:sp>
      <p:sp>
        <p:nvSpPr>
          <p:cNvPr id="9" name="Text 7"/>
          <p:cNvSpPr/>
          <p:nvPr/>
        </p:nvSpPr>
        <p:spPr>
          <a:xfrm>
            <a:off x="347472" y="960120"/>
            <a:ext cx="1911096" cy="365760"/>
          </a:xfrm>
          <a:prstGeom prst="rect">
            <a:avLst/>
          </a:prstGeom>
          <a:noFill/>
          <a:ln/>
        </p:spPr>
        <p:txBody>
          <a:bodyPr wrap="square" rtlCol="0" anchor="ctr"/>
          <a:lstStyle/>
          <a:p>
            <a:pPr marL="0" indent="0" algn="ctr">
              <a:buNone/>
            </a:pPr>
            <a:r>
              <a:rPr lang="en-US" sz="1100" b="1" dirty="0">
                <a:solidFill>
                  <a:srgbClr val="FFFFFF"/>
                </a:solidFill>
              </a:rPr>
              <a:t>Klinik</a:t>
            </a:r>
            <a:endParaRPr lang="en-US" sz="1100" dirty="0"/>
          </a:p>
        </p:txBody>
      </p:sp>
      <p:sp>
        <p:nvSpPr>
          <p:cNvPr id="10" name="Text 8"/>
          <p:cNvSpPr/>
          <p:nvPr/>
        </p:nvSpPr>
        <p:spPr>
          <a:xfrm>
            <a:off x="365760" y="1389888"/>
            <a:ext cx="1874520" cy="475488"/>
          </a:xfrm>
          <a:prstGeom prst="rect">
            <a:avLst/>
          </a:prstGeom>
          <a:noFill/>
          <a:ln/>
        </p:spPr>
        <p:txBody>
          <a:bodyPr wrap="square" rtlCol="0" anchor="t"/>
          <a:lstStyle/>
          <a:p>
            <a:pPr marL="0" indent="0">
              <a:buNone/>
            </a:pPr>
            <a:r>
              <a:rPr lang="en-US" sz="1050" b="1" dirty="0">
                <a:solidFill>
                  <a:srgbClr val="A93226"/>
                </a:solidFill>
              </a:rPr>
              <a:t>· </a:t>
            </a:r>
            <a:r>
              <a:rPr lang="en-US" sz="1050" dirty="0">
                <a:solidFill>
                  <a:srgbClr val="1A2A3A"/>
                </a:solidFill>
              </a:rPr>
              <a:t>Önceki intihar girişimi (en güçlü tek prediktör)</a:t>
            </a:r>
            <a:endParaRPr lang="en-US" sz="1050" dirty="0"/>
          </a:p>
        </p:txBody>
      </p:sp>
      <p:sp>
        <p:nvSpPr>
          <p:cNvPr id="11" name="Text 9"/>
          <p:cNvSpPr/>
          <p:nvPr/>
        </p:nvSpPr>
        <p:spPr>
          <a:xfrm>
            <a:off x="365760" y="1892808"/>
            <a:ext cx="1874520" cy="475488"/>
          </a:xfrm>
          <a:prstGeom prst="rect">
            <a:avLst/>
          </a:prstGeom>
          <a:noFill/>
          <a:ln/>
        </p:spPr>
        <p:txBody>
          <a:bodyPr wrap="square" rtlCol="0" anchor="t"/>
          <a:lstStyle/>
          <a:p>
            <a:pPr marL="0" indent="0">
              <a:buNone/>
            </a:pPr>
            <a:r>
              <a:rPr lang="en-US" sz="1050" b="1" dirty="0">
                <a:solidFill>
                  <a:srgbClr val="A93226"/>
                </a:solidFill>
              </a:rPr>
              <a:t>· </a:t>
            </a:r>
            <a:r>
              <a:rPr lang="en-US" sz="1050" dirty="0">
                <a:solidFill>
                  <a:srgbClr val="1A2A3A"/>
                </a:solidFill>
              </a:rPr>
              <a:t>Depresyon, bipolar, TSSB (risk 6 kata kadar)</a:t>
            </a:r>
            <a:endParaRPr lang="en-US" sz="1050" dirty="0"/>
          </a:p>
        </p:txBody>
      </p:sp>
      <p:sp>
        <p:nvSpPr>
          <p:cNvPr id="12" name="Text 10"/>
          <p:cNvSpPr/>
          <p:nvPr/>
        </p:nvSpPr>
        <p:spPr>
          <a:xfrm>
            <a:off x="365760" y="2395728"/>
            <a:ext cx="1874520" cy="475488"/>
          </a:xfrm>
          <a:prstGeom prst="rect">
            <a:avLst/>
          </a:prstGeom>
          <a:noFill/>
          <a:ln/>
        </p:spPr>
        <p:txBody>
          <a:bodyPr wrap="square" rtlCol="0" anchor="t"/>
          <a:lstStyle/>
          <a:p>
            <a:pPr marL="0" indent="0">
              <a:buNone/>
            </a:pPr>
            <a:r>
              <a:rPr lang="en-US" sz="1050" b="1" dirty="0">
                <a:solidFill>
                  <a:srgbClr val="A93226"/>
                </a:solidFill>
              </a:rPr>
              <a:t>· </a:t>
            </a:r>
            <a:r>
              <a:rPr lang="en-US" sz="1050" dirty="0">
                <a:solidFill>
                  <a:srgbClr val="1A2A3A"/>
                </a:solidFill>
              </a:rPr>
              <a:t>Madde kullanımı (riski 6x artırır)</a:t>
            </a:r>
            <a:endParaRPr lang="en-US" sz="1050" dirty="0"/>
          </a:p>
        </p:txBody>
      </p:sp>
      <p:sp>
        <p:nvSpPr>
          <p:cNvPr id="13" name="Text 11"/>
          <p:cNvSpPr/>
          <p:nvPr/>
        </p:nvSpPr>
        <p:spPr>
          <a:xfrm>
            <a:off x="365760" y="2898648"/>
            <a:ext cx="1874520" cy="475488"/>
          </a:xfrm>
          <a:prstGeom prst="rect">
            <a:avLst/>
          </a:prstGeom>
          <a:noFill/>
          <a:ln/>
        </p:spPr>
        <p:txBody>
          <a:bodyPr wrap="square" rtlCol="0" anchor="t"/>
          <a:lstStyle/>
          <a:p>
            <a:pPr marL="0" indent="0">
              <a:buNone/>
            </a:pPr>
            <a:r>
              <a:rPr lang="en-US" sz="1050" b="1" dirty="0">
                <a:solidFill>
                  <a:srgbClr val="A93226"/>
                </a:solidFill>
              </a:rPr>
              <a:t>· </a:t>
            </a:r>
            <a:r>
              <a:rPr lang="en-US" sz="1050" dirty="0">
                <a:solidFill>
                  <a:srgbClr val="1A2A3A"/>
                </a:solidFill>
              </a:rPr>
              <a:t>Kronik ağrı veya fiziksel hastalık</a:t>
            </a:r>
            <a:endParaRPr lang="en-US" sz="1050" dirty="0"/>
          </a:p>
        </p:txBody>
      </p:sp>
      <p:sp>
        <p:nvSpPr>
          <p:cNvPr id="14" name="Shape 12"/>
          <p:cNvSpPr/>
          <p:nvPr/>
        </p:nvSpPr>
        <p:spPr>
          <a:xfrm>
            <a:off x="2450592" y="960120"/>
            <a:ext cx="2057400" cy="3657600"/>
          </a:xfrm>
          <a:prstGeom prst="rect">
            <a:avLst/>
          </a:prstGeom>
          <a:solidFill>
            <a:srgbClr val="F5F8FA"/>
          </a:solidFill>
          <a:ln w="6350">
            <a:solidFill>
              <a:srgbClr val="D4E2EC"/>
            </a:solidFill>
            <a:prstDash val="solid"/>
          </a:ln>
        </p:spPr>
        <p:txBody>
          <a:bodyPr/>
          <a:lstStyle/>
          <a:p>
            <a:endParaRPr lang="tr-TR"/>
          </a:p>
        </p:txBody>
      </p:sp>
      <p:sp>
        <p:nvSpPr>
          <p:cNvPr id="15" name="Shape 13"/>
          <p:cNvSpPr/>
          <p:nvPr/>
        </p:nvSpPr>
        <p:spPr>
          <a:xfrm>
            <a:off x="2450592" y="960120"/>
            <a:ext cx="2057400" cy="365760"/>
          </a:xfrm>
          <a:prstGeom prst="rect">
            <a:avLst/>
          </a:prstGeom>
          <a:solidFill>
            <a:srgbClr val="C9822A"/>
          </a:solidFill>
          <a:ln w="6350">
            <a:solidFill>
              <a:srgbClr val="C9822A"/>
            </a:solidFill>
            <a:prstDash val="solid"/>
          </a:ln>
        </p:spPr>
        <p:txBody>
          <a:bodyPr/>
          <a:lstStyle/>
          <a:p>
            <a:endParaRPr lang="tr-TR"/>
          </a:p>
        </p:txBody>
      </p:sp>
      <p:sp>
        <p:nvSpPr>
          <p:cNvPr id="16" name="Text 14"/>
          <p:cNvSpPr/>
          <p:nvPr/>
        </p:nvSpPr>
        <p:spPr>
          <a:xfrm>
            <a:off x="2523744" y="960120"/>
            <a:ext cx="1911096" cy="365760"/>
          </a:xfrm>
          <a:prstGeom prst="rect">
            <a:avLst/>
          </a:prstGeom>
          <a:noFill/>
          <a:ln/>
        </p:spPr>
        <p:txBody>
          <a:bodyPr wrap="square" rtlCol="0" anchor="ctr"/>
          <a:lstStyle/>
          <a:p>
            <a:pPr marL="0" indent="0" algn="ctr">
              <a:buNone/>
            </a:pPr>
            <a:r>
              <a:rPr lang="en-US" sz="1100" b="1" dirty="0">
                <a:solidFill>
                  <a:srgbClr val="FFFFFF"/>
                </a:solidFill>
              </a:rPr>
              <a:t>Yakın Çevre</a:t>
            </a:r>
            <a:endParaRPr lang="en-US" sz="1100" dirty="0"/>
          </a:p>
        </p:txBody>
      </p:sp>
      <p:sp>
        <p:nvSpPr>
          <p:cNvPr id="17" name="Text 15"/>
          <p:cNvSpPr/>
          <p:nvPr/>
        </p:nvSpPr>
        <p:spPr>
          <a:xfrm>
            <a:off x="2542032" y="1389888"/>
            <a:ext cx="1874520" cy="475488"/>
          </a:xfrm>
          <a:prstGeom prst="rect">
            <a:avLst/>
          </a:prstGeom>
          <a:noFill/>
          <a:ln/>
        </p:spPr>
        <p:txBody>
          <a:bodyPr wrap="square" rtlCol="0" anchor="t"/>
          <a:lstStyle/>
          <a:p>
            <a:pPr marL="0" indent="0">
              <a:buNone/>
            </a:pPr>
            <a:r>
              <a:rPr lang="en-US" sz="1050" b="1" dirty="0">
                <a:solidFill>
                  <a:srgbClr val="C9822A"/>
                </a:solidFill>
              </a:rPr>
              <a:t>· </a:t>
            </a:r>
            <a:r>
              <a:rPr lang="en-US" sz="1050" dirty="0">
                <a:solidFill>
                  <a:srgbClr val="1A2A3A"/>
                </a:solidFill>
              </a:rPr>
              <a:t>Aile içinde intihar öyküsü</a:t>
            </a:r>
            <a:endParaRPr lang="en-US" sz="1050" dirty="0"/>
          </a:p>
        </p:txBody>
      </p:sp>
      <p:sp>
        <p:nvSpPr>
          <p:cNvPr id="18" name="Text 16"/>
          <p:cNvSpPr/>
          <p:nvPr/>
        </p:nvSpPr>
        <p:spPr>
          <a:xfrm>
            <a:off x="2542032" y="1892808"/>
            <a:ext cx="1874520" cy="475488"/>
          </a:xfrm>
          <a:prstGeom prst="rect">
            <a:avLst/>
          </a:prstGeom>
          <a:noFill/>
          <a:ln/>
        </p:spPr>
        <p:txBody>
          <a:bodyPr wrap="square" rtlCol="0" anchor="t"/>
          <a:lstStyle/>
          <a:p>
            <a:pPr marL="0" indent="0">
              <a:buNone/>
            </a:pPr>
            <a:r>
              <a:rPr lang="en-US" sz="1050" b="1" dirty="0">
                <a:solidFill>
                  <a:srgbClr val="C9822A"/>
                </a:solidFill>
              </a:rPr>
              <a:t>· </a:t>
            </a:r>
            <a:r>
              <a:rPr lang="en-US" sz="1050" dirty="0">
                <a:solidFill>
                  <a:srgbClr val="1A2A3A"/>
                </a:solidFill>
              </a:rPr>
              <a:t>Yakın kayıp — özellikle intiharla</a:t>
            </a:r>
            <a:endParaRPr lang="en-US" sz="1050" dirty="0"/>
          </a:p>
        </p:txBody>
      </p:sp>
      <p:sp>
        <p:nvSpPr>
          <p:cNvPr id="19" name="Text 17"/>
          <p:cNvSpPr/>
          <p:nvPr/>
        </p:nvSpPr>
        <p:spPr>
          <a:xfrm>
            <a:off x="2542032" y="2395728"/>
            <a:ext cx="1874520" cy="475488"/>
          </a:xfrm>
          <a:prstGeom prst="rect">
            <a:avLst/>
          </a:prstGeom>
          <a:noFill/>
          <a:ln/>
        </p:spPr>
        <p:txBody>
          <a:bodyPr wrap="square" rtlCol="0" anchor="t"/>
          <a:lstStyle/>
          <a:p>
            <a:pPr marL="0" indent="0">
              <a:buNone/>
            </a:pPr>
            <a:r>
              <a:rPr lang="en-US" sz="1050" b="1" dirty="0">
                <a:solidFill>
                  <a:srgbClr val="C9822A"/>
                </a:solidFill>
              </a:rPr>
              <a:t>· </a:t>
            </a:r>
            <a:r>
              <a:rPr lang="en-US" sz="1050" dirty="0">
                <a:solidFill>
                  <a:srgbClr val="1A2A3A"/>
                </a:solidFill>
              </a:rPr>
              <a:t>Aynı cinsiyetten ebeveyn kaybı</a:t>
            </a:r>
            <a:endParaRPr lang="en-US" sz="1050" dirty="0"/>
          </a:p>
        </p:txBody>
      </p:sp>
      <p:sp>
        <p:nvSpPr>
          <p:cNvPr id="20" name="Text 18"/>
          <p:cNvSpPr/>
          <p:nvPr/>
        </p:nvSpPr>
        <p:spPr>
          <a:xfrm>
            <a:off x="2542032" y="2898648"/>
            <a:ext cx="1874520" cy="475488"/>
          </a:xfrm>
          <a:prstGeom prst="rect">
            <a:avLst/>
          </a:prstGeom>
          <a:noFill/>
          <a:ln/>
        </p:spPr>
        <p:txBody>
          <a:bodyPr wrap="square" rtlCol="0" anchor="t"/>
          <a:lstStyle/>
          <a:p>
            <a:pPr marL="0" indent="0">
              <a:buNone/>
            </a:pPr>
            <a:r>
              <a:rPr lang="en-US" sz="1050" b="1" dirty="0">
                <a:solidFill>
                  <a:srgbClr val="C9822A"/>
                </a:solidFill>
              </a:rPr>
              <a:t>· </a:t>
            </a:r>
            <a:r>
              <a:rPr lang="en-US" sz="1050" dirty="0">
                <a:solidFill>
                  <a:srgbClr val="1A2A3A"/>
                </a:solidFill>
              </a:rPr>
              <a:t>Akran zorbalığı (siber dahil)</a:t>
            </a:r>
            <a:endParaRPr lang="en-US" sz="1050" dirty="0"/>
          </a:p>
        </p:txBody>
      </p:sp>
      <p:sp>
        <p:nvSpPr>
          <p:cNvPr id="36" name="Text 18b"/>
          <p:cNvSpPr/>
          <p:nvPr/>
        </p:nvSpPr>
        <p:spPr>
          <a:xfrm>
            <a:off x="2542032" y="3401568"/>
            <a:ext cx="1874520" cy="475488"/>
          </a:xfrm>
          <a:prstGeom prst="rect">
            <a:avLst/>
          </a:prstGeom>
          <a:noFill/>
          <a:ln/>
        </p:spPr>
        <p:txBody>
          <a:bodyPr wrap="square" rtlCol="0" anchor="t"/>
          <a:lstStyle/>
          <a:p>
            <a:pPr marL="0" indent="0">
              <a:buNone/>
            </a:pPr>
            <a:r>
              <a:rPr lang="en-US" sz="1050" b="1" dirty="0">
                <a:solidFill>
                  <a:srgbClr val="C9822A"/>
                </a:solidFill>
              </a:rPr>
              <a:t>· </a:t>
            </a:r>
            <a:r>
              <a:rPr lang="en-US" sz="1050" dirty="0">
                <a:solidFill>
                  <a:srgbClr val="1A2A3A"/>
                </a:solidFill>
              </a:rPr>
              <a:t>Romantik ilişki kaybı</a:t>
            </a:r>
            <a:endParaRPr lang="en-US" sz="1050" dirty="0"/>
          </a:p>
        </p:txBody>
      </p:sp>
      <p:sp>
        <p:nvSpPr>
          <p:cNvPr id="21" name="Shape 19"/>
          <p:cNvSpPr/>
          <p:nvPr/>
        </p:nvSpPr>
        <p:spPr>
          <a:xfrm>
            <a:off x="4626864" y="960120"/>
            <a:ext cx="2057400" cy="3657600"/>
          </a:xfrm>
          <a:prstGeom prst="rect">
            <a:avLst/>
          </a:prstGeom>
          <a:solidFill>
            <a:srgbClr val="F5F8FA"/>
          </a:solidFill>
          <a:ln w="6350">
            <a:solidFill>
              <a:srgbClr val="D4E2EC"/>
            </a:solidFill>
            <a:prstDash val="solid"/>
          </a:ln>
        </p:spPr>
        <p:txBody>
          <a:bodyPr/>
          <a:lstStyle/>
          <a:p>
            <a:endParaRPr lang="tr-TR"/>
          </a:p>
        </p:txBody>
      </p:sp>
      <p:sp>
        <p:nvSpPr>
          <p:cNvPr id="22" name="Shape 20"/>
          <p:cNvSpPr/>
          <p:nvPr/>
        </p:nvSpPr>
        <p:spPr>
          <a:xfrm>
            <a:off x="4626864" y="960120"/>
            <a:ext cx="2057400" cy="365760"/>
          </a:xfrm>
          <a:prstGeom prst="rect">
            <a:avLst/>
          </a:prstGeom>
          <a:solidFill>
            <a:srgbClr val="5B2C6F"/>
          </a:solidFill>
          <a:ln w="6350">
            <a:solidFill>
              <a:srgbClr val="5B2C6F"/>
            </a:solidFill>
            <a:prstDash val="solid"/>
          </a:ln>
        </p:spPr>
        <p:txBody>
          <a:bodyPr/>
          <a:lstStyle/>
          <a:p>
            <a:endParaRPr lang="tr-TR"/>
          </a:p>
        </p:txBody>
      </p:sp>
      <p:sp>
        <p:nvSpPr>
          <p:cNvPr id="23" name="Text 21"/>
          <p:cNvSpPr/>
          <p:nvPr/>
        </p:nvSpPr>
        <p:spPr>
          <a:xfrm>
            <a:off x="4700016" y="960120"/>
            <a:ext cx="1911096" cy="365760"/>
          </a:xfrm>
          <a:prstGeom prst="rect">
            <a:avLst/>
          </a:prstGeom>
          <a:noFill/>
          <a:ln/>
        </p:spPr>
        <p:txBody>
          <a:bodyPr wrap="square" rtlCol="0" anchor="ctr"/>
          <a:lstStyle/>
          <a:p>
            <a:pPr marL="0" indent="0" algn="ctr">
              <a:buNone/>
            </a:pPr>
            <a:r>
              <a:rPr lang="en-US" sz="1100" b="1" dirty="0">
                <a:solidFill>
                  <a:srgbClr val="FFFFFF"/>
                </a:solidFill>
              </a:rPr>
              <a:t>Okul/Sosyal</a:t>
            </a:r>
            <a:endParaRPr lang="en-US" sz="1100" dirty="0"/>
          </a:p>
        </p:txBody>
      </p:sp>
      <p:sp>
        <p:nvSpPr>
          <p:cNvPr id="24" name="Text 22"/>
          <p:cNvSpPr/>
          <p:nvPr/>
        </p:nvSpPr>
        <p:spPr>
          <a:xfrm>
            <a:off x="4718304" y="1389888"/>
            <a:ext cx="1874520" cy="475488"/>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Akademik başarısızlık + utanç (sınav dönemi)</a:t>
            </a:r>
            <a:endParaRPr lang="en-US" sz="1050" dirty="0"/>
          </a:p>
        </p:txBody>
      </p:sp>
      <p:sp>
        <p:nvSpPr>
          <p:cNvPr id="25" name="Text 23"/>
          <p:cNvSpPr/>
          <p:nvPr/>
        </p:nvSpPr>
        <p:spPr>
          <a:xfrm>
            <a:off x="4718304" y="1892808"/>
            <a:ext cx="1874520" cy="475488"/>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Sosyal izolasyon/dışlanma</a:t>
            </a:r>
            <a:endParaRPr lang="en-US" sz="1050" dirty="0"/>
          </a:p>
        </p:txBody>
      </p:sp>
      <p:sp>
        <p:nvSpPr>
          <p:cNvPr id="26" name="Text 24"/>
          <p:cNvSpPr/>
          <p:nvPr/>
        </p:nvSpPr>
        <p:spPr>
          <a:xfrm>
            <a:off x="4718304" y="2395728"/>
            <a:ext cx="1874520" cy="475488"/>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LGBTQ+ kimlik baskısı (3-4x risk)</a:t>
            </a:r>
            <a:endParaRPr lang="en-US" sz="1050" dirty="0"/>
          </a:p>
        </p:txBody>
      </p:sp>
      <p:sp>
        <p:nvSpPr>
          <p:cNvPr id="27" name="Text 25"/>
          <p:cNvSpPr/>
          <p:nvPr/>
        </p:nvSpPr>
        <p:spPr>
          <a:xfrm>
            <a:off x="4718304" y="2898648"/>
            <a:ext cx="1874520" cy="475488"/>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Çevrimiçi tehlikeli gruplara katılım</a:t>
            </a:r>
            <a:endParaRPr lang="en-US" sz="1050" dirty="0"/>
          </a:p>
        </p:txBody>
      </p:sp>
      <p:sp>
        <p:nvSpPr>
          <p:cNvPr id="28" name="Shape 26"/>
          <p:cNvSpPr/>
          <p:nvPr/>
        </p:nvSpPr>
        <p:spPr>
          <a:xfrm>
            <a:off x="6803136" y="960120"/>
            <a:ext cx="2057400" cy="3657600"/>
          </a:xfrm>
          <a:prstGeom prst="rect">
            <a:avLst/>
          </a:prstGeom>
          <a:solidFill>
            <a:srgbClr val="F5F8FA"/>
          </a:solidFill>
          <a:ln w="6350">
            <a:solidFill>
              <a:srgbClr val="D4E2EC"/>
            </a:solidFill>
            <a:prstDash val="solid"/>
          </a:ln>
        </p:spPr>
        <p:txBody>
          <a:bodyPr/>
          <a:lstStyle/>
          <a:p>
            <a:endParaRPr lang="tr-TR"/>
          </a:p>
        </p:txBody>
      </p:sp>
      <p:sp>
        <p:nvSpPr>
          <p:cNvPr id="29" name="Shape 27"/>
          <p:cNvSpPr/>
          <p:nvPr/>
        </p:nvSpPr>
        <p:spPr>
          <a:xfrm>
            <a:off x="6803136" y="960120"/>
            <a:ext cx="2057400" cy="365760"/>
          </a:xfrm>
          <a:prstGeom prst="rect">
            <a:avLst/>
          </a:prstGeom>
          <a:solidFill>
            <a:srgbClr val="1B3A5C"/>
          </a:solidFill>
          <a:ln w="6350">
            <a:solidFill>
              <a:srgbClr val="1B3A5C"/>
            </a:solidFill>
            <a:prstDash val="solid"/>
          </a:ln>
        </p:spPr>
        <p:txBody>
          <a:bodyPr/>
          <a:lstStyle/>
          <a:p>
            <a:endParaRPr lang="tr-TR"/>
          </a:p>
        </p:txBody>
      </p:sp>
      <p:sp>
        <p:nvSpPr>
          <p:cNvPr id="30" name="Text 28"/>
          <p:cNvSpPr/>
          <p:nvPr/>
        </p:nvSpPr>
        <p:spPr>
          <a:xfrm>
            <a:off x="6876288" y="960120"/>
            <a:ext cx="1911096" cy="365760"/>
          </a:xfrm>
          <a:prstGeom prst="rect">
            <a:avLst/>
          </a:prstGeom>
          <a:noFill/>
          <a:ln/>
        </p:spPr>
        <p:txBody>
          <a:bodyPr wrap="square" rtlCol="0" anchor="ctr"/>
          <a:lstStyle/>
          <a:p>
            <a:pPr marL="0" indent="0" algn="ctr">
              <a:buNone/>
            </a:pPr>
            <a:r>
              <a:rPr lang="en-US" sz="1100" b="1" dirty="0">
                <a:solidFill>
                  <a:srgbClr val="FFFFFF"/>
                </a:solidFill>
              </a:rPr>
              <a:t>Öncelikli Gruplar</a:t>
            </a:r>
            <a:endParaRPr lang="en-US" sz="1100" dirty="0"/>
          </a:p>
        </p:txBody>
      </p:sp>
      <p:sp>
        <p:nvSpPr>
          <p:cNvPr id="31" name="Text 29"/>
          <p:cNvSpPr/>
          <p:nvPr/>
        </p:nvSpPr>
        <p:spPr>
          <a:xfrm>
            <a:off x="6894576" y="1389888"/>
            <a:ext cx="1874520" cy="475488"/>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Ergen erkekler: duygu ifadesi zor, aktif sorun</a:t>
            </a:r>
            <a:endParaRPr lang="en-US" sz="1050" dirty="0"/>
          </a:p>
        </p:txBody>
      </p:sp>
      <p:sp>
        <p:nvSpPr>
          <p:cNvPr id="32" name="Text 30"/>
          <p:cNvSpPr/>
          <p:nvPr/>
        </p:nvSpPr>
        <p:spPr>
          <a:xfrm>
            <a:off x="6894576" y="1892808"/>
            <a:ext cx="1874520" cy="475488"/>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İntiharla yaslananlar: özdeşleşme riski</a:t>
            </a:r>
            <a:endParaRPr lang="en-US" sz="1050" dirty="0"/>
          </a:p>
        </p:txBody>
      </p:sp>
      <p:sp>
        <p:nvSpPr>
          <p:cNvPr id="33" name="Text 31"/>
          <p:cNvSpPr/>
          <p:nvPr/>
        </p:nvSpPr>
        <p:spPr>
          <a:xfrm>
            <a:off x="6894576" y="2395728"/>
            <a:ext cx="1874520" cy="475488"/>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Travma öyküsü: şiddet, istismar, deprem</a:t>
            </a:r>
            <a:endParaRPr lang="en-US" sz="1050" dirty="0"/>
          </a:p>
        </p:txBody>
      </p:sp>
      <p:sp>
        <p:nvSpPr>
          <p:cNvPr id="34" name="Text 32"/>
          <p:cNvSpPr/>
          <p:nvPr/>
        </p:nvSpPr>
        <p:spPr>
          <a:xfrm>
            <a:off x="6894576" y="2898648"/>
            <a:ext cx="1874520" cy="475488"/>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LGBTQ+ ergenler: aile reddi, damgalanma</a:t>
            </a:r>
            <a:endParaRPr lang="en-US" sz="1050" dirty="0"/>
          </a:p>
        </p:txBody>
      </p:sp>
      <p:sp>
        <p:nvSpPr>
          <p:cNvPr id="35" name="Text 33"/>
          <p:cNvSpPr/>
          <p:nvPr/>
        </p:nvSpPr>
        <p:spPr>
          <a:xfrm>
            <a:off x="274320" y="4727448"/>
            <a:ext cx="8595360" cy="292608"/>
          </a:xfrm>
          <a:prstGeom prst="rect">
            <a:avLst/>
          </a:prstGeom>
          <a:noFill/>
          <a:ln/>
        </p:spPr>
        <p:txBody>
          <a:bodyPr wrap="square" rtlCol="0" anchor="ctr"/>
          <a:lstStyle/>
          <a:p>
            <a:pPr marL="0" indent="0">
              <a:buNone/>
            </a:pPr>
            <a:r>
              <a:rPr lang="en-US" sz="1000" b="1" dirty="0">
                <a:solidFill>
                  <a:srgbClr val="A93226"/>
                </a:solidFill>
              </a:rPr>
              <a:t>Önceki girişim en güçlü tek prediktördür — bu öyküsü olan öğrenci her zaman yakın takipte olmalı.</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Koruyucu Faktörler — Kalkanlar</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Resnick ve ark. (1997): Okul bağlılığı ergenler için güçlü bir koruyucu faktördür</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1005840"/>
            <a:ext cx="2816352" cy="150876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1005840"/>
            <a:ext cx="73152" cy="1508760"/>
          </a:xfrm>
          <a:prstGeom prst="rect">
            <a:avLst/>
          </a:prstGeom>
          <a:solidFill>
            <a:srgbClr val="2E7D87"/>
          </a:solidFill>
          <a:ln w="6350">
            <a:solidFill>
              <a:srgbClr val="2E7D87"/>
            </a:solidFill>
            <a:prstDash val="solid"/>
          </a:ln>
        </p:spPr>
        <p:txBody>
          <a:bodyPr/>
          <a:lstStyle/>
          <a:p>
            <a:endParaRPr lang="tr-TR"/>
          </a:p>
        </p:txBody>
      </p:sp>
      <p:sp>
        <p:nvSpPr>
          <p:cNvPr id="9" name="Text 7"/>
          <p:cNvSpPr/>
          <p:nvPr/>
        </p:nvSpPr>
        <p:spPr>
          <a:xfrm>
            <a:off x="475488" y="1097280"/>
            <a:ext cx="2523744" cy="384048"/>
          </a:xfrm>
          <a:prstGeom prst="rect">
            <a:avLst/>
          </a:prstGeom>
          <a:noFill/>
          <a:ln/>
        </p:spPr>
        <p:txBody>
          <a:bodyPr wrap="square" rtlCol="0" anchor="ctr"/>
          <a:lstStyle/>
          <a:p>
            <a:pPr marL="0" indent="0">
              <a:buNone/>
            </a:pPr>
            <a:r>
              <a:rPr lang="en-US" sz="1300" b="1" dirty="0">
                <a:solidFill>
                  <a:srgbClr val="2E7D87"/>
                </a:solidFill>
              </a:rPr>
              <a:t>Okul Bağlılığı</a:t>
            </a:r>
            <a:endParaRPr lang="en-US" sz="1300" dirty="0"/>
          </a:p>
        </p:txBody>
      </p:sp>
      <p:sp>
        <p:nvSpPr>
          <p:cNvPr id="10" name="Text 8"/>
          <p:cNvSpPr/>
          <p:nvPr/>
        </p:nvSpPr>
        <p:spPr>
          <a:xfrm>
            <a:off x="475488" y="1508760"/>
            <a:ext cx="2523744" cy="969264"/>
          </a:xfrm>
          <a:prstGeom prst="rect">
            <a:avLst/>
          </a:prstGeom>
          <a:noFill/>
          <a:ln/>
        </p:spPr>
        <p:txBody>
          <a:bodyPr wrap="square" rtlCol="0" anchor="t"/>
          <a:lstStyle/>
          <a:p>
            <a:pPr marL="0" indent="0">
              <a:buNone/>
            </a:pPr>
            <a:r>
              <a:rPr lang="en-US" sz="1100" dirty="0">
                <a:solidFill>
                  <a:srgbClr val="1A2A3A"/>
                </a:solidFill>
              </a:rPr>
              <a:t>Okula aidiyet hissi güçlü bir koruyucu faktördür. En maliyet-etkin önleme katmanı.</a:t>
            </a:r>
            <a:endParaRPr lang="en-US" sz="1100" dirty="0"/>
          </a:p>
        </p:txBody>
      </p:sp>
      <p:sp>
        <p:nvSpPr>
          <p:cNvPr id="11" name="Shape 9"/>
          <p:cNvSpPr/>
          <p:nvPr/>
        </p:nvSpPr>
        <p:spPr>
          <a:xfrm>
            <a:off x="3218688" y="1005840"/>
            <a:ext cx="2816352" cy="1508760"/>
          </a:xfrm>
          <a:prstGeom prst="rect">
            <a:avLst/>
          </a:prstGeom>
          <a:solidFill>
            <a:srgbClr val="F5F8FA"/>
          </a:solidFill>
          <a:ln w="6350">
            <a:solidFill>
              <a:srgbClr val="D4E2EC"/>
            </a:solidFill>
            <a:prstDash val="solid"/>
          </a:ln>
        </p:spPr>
        <p:txBody>
          <a:bodyPr/>
          <a:lstStyle/>
          <a:p>
            <a:endParaRPr lang="tr-TR"/>
          </a:p>
        </p:txBody>
      </p:sp>
      <p:sp>
        <p:nvSpPr>
          <p:cNvPr id="12" name="Shape 10"/>
          <p:cNvSpPr/>
          <p:nvPr/>
        </p:nvSpPr>
        <p:spPr>
          <a:xfrm>
            <a:off x="3218688" y="1005840"/>
            <a:ext cx="73152" cy="1508760"/>
          </a:xfrm>
          <a:prstGeom prst="rect">
            <a:avLst/>
          </a:prstGeom>
          <a:solidFill>
            <a:srgbClr val="1B3A5C"/>
          </a:solidFill>
          <a:ln w="6350">
            <a:solidFill>
              <a:srgbClr val="1B3A5C"/>
            </a:solidFill>
            <a:prstDash val="solid"/>
          </a:ln>
        </p:spPr>
        <p:txBody>
          <a:bodyPr/>
          <a:lstStyle/>
          <a:p>
            <a:endParaRPr lang="tr-TR"/>
          </a:p>
        </p:txBody>
      </p:sp>
      <p:sp>
        <p:nvSpPr>
          <p:cNvPr id="13" name="Text 11"/>
          <p:cNvSpPr/>
          <p:nvPr/>
        </p:nvSpPr>
        <p:spPr>
          <a:xfrm>
            <a:off x="3419856" y="1097280"/>
            <a:ext cx="2523744" cy="384048"/>
          </a:xfrm>
          <a:prstGeom prst="rect">
            <a:avLst/>
          </a:prstGeom>
          <a:noFill/>
          <a:ln/>
        </p:spPr>
        <p:txBody>
          <a:bodyPr wrap="square" rtlCol="0" anchor="ctr"/>
          <a:lstStyle/>
          <a:p>
            <a:pPr marL="0" indent="0">
              <a:buNone/>
            </a:pPr>
            <a:r>
              <a:rPr lang="en-US" sz="1300" b="1" dirty="0">
                <a:solidFill>
                  <a:srgbClr val="1B3A5C"/>
                </a:solidFill>
              </a:rPr>
              <a:t>Aile Desteği</a:t>
            </a:r>
            <a:endParaRPr lang="en-US" sz="1300" dirty="0"/>
          </a:p>
        </p:txBody>
      </p:sp>
      <p:sp>
        <p:nvSpPr>
          <p:cNvPr id="14" name="Text 12"/>
          <p:cNvSpPr/>
          <p:nvPr/>
        </p:nvSpPr>
        <p:spPr>
          <a:xfrm>
            <a:off x="3419856" y="1508760"/>
            <a:ext cx="2523744" cy="969264"/>
          </a:xfrm>
          <a:prstGeom prst="rect">
            <a:avLst/>
          </a:prstGeom>
          <a:noFill/>
          <a:ln/>
        </p:spPr>
        <p:txBody>
          <a:bodyPr wrap="square" rtlCol="0" anchor="t"/>
          <a:lstStyle/>
          <a:p>
            <a:pPr marL="0" indent="0">
              <a:buNone/>
            </a:pPr>
            <a:r>
              <a:rPr lang="en-US" sz="1100" dirty="0">
                <a:solidFill>
                  <a:srgbClr val="1A2A3A"/>
                </a:solidFill>
              </a:rPr>
              <a:t>En az bir yetişkinle anlamlı ilişki. Açık iletişim + ebeveyn 'zihinsel varlığı'.</a:t>
            </a:r>
            <a:endParaRPr lang="en-US" sz="1100" dirty="0"/>
          </a:p>
        </p:txBody>
      </p:sp>
      <p:sp>
        <p:nvSpPr>
          <p:cNvPr id="15" name="Shape 13"/>
          <p:cNvSpPr/>
          <p:nvPr/>
        </p:nvSpPr>
        <p:spPr>
          <a:xfrm>
            <a:off x="6163056" y="1005840"/>
            <a:ext cx="2816352" cy="1508760"/>
          </a:xfrm>
          <a:prstGeom prst="rect">
            <a:avLst/>
          </a:prstGeom>
          <a:solidFill>
            <a:srgbClr val="F5F8FA"/>
          </a:solidFill>
          <a:ln w="6350">
            <a:solidFill>
              <a:srgbClr val="D4E2EC"/>
            </a:solidFill>
            <a:prstDash val="solid"/>
          </a:ln>
        </p:spPr>
        <p:txBody>
          <a:bodyPr/>
          <a:lstStyle/>
          <a:p>
            <a:endParaRPr lang="tr-TR"/>
          </a:p>
        </p:txBody>
      </p:sp>
      <p:sp>
        <p:nvSpPr>
          <p:cNvPr id="16" name="Shape 14"/>
          <p:cNvSpPr/>
          <p:nvPr/>
        </p:nvSpPr>
        <p:spPr>
          <a:xfrm>
            <a:off x="6163056" y="1005840"/>
            <a:ext cx="73152" cy="1508760"/>
          </a:xfrm>
          <a:prstGeom prst="rect">
            <a:avLst/>
          </a:prstGeom>
          <a:solidFill>
            <a:srgbClr val="5B2C6F"/>
          </a:solidFill>
          <a:ln w="6350">
            <a:solidFill>
              <a:srgbClr val="5B2C6F"/>
            </a:solidFill>
            <a:prstDash val="solid"/>
          </a:ln>
        </p:spPr>
        <p:txBody>
          <a:bodyPr/>
          <a:lstStyle/>
          <a:p>
            <a:endParaRPr lang="tr-TR"/>
          </a:p>
        </p:txBody>
      </p:sp>
      <p:sp>
        <p:nvSpPr>
          <p:cNvPr id="17" name="Text 15"/>
          <p:cNvSpPr/>
          <p:nvPr/>
        </p:nvSpPr>
        <p:spPr>
          <a:xfrm>
            <a:off x="6364224" y="1097280"/>
            <a:ext cx="2523744" cy="384048"/>
          </a:xfrm>
          <a:prstGeom prst="rect">
            <a:avLst/>
          </a:prstGeom>
          <a:noFill/>
          <a:ln/>
        </p:spPr>
        <p:txBody>
          <a:bodyPr wrap="square" rtlCol="0" anchor="ctr"/>
          <a:lstStyle/>
          <a:p>
            <a:pPr marL="0" indent="0">
              <a:buNone/>
            </a:pPr>
            <a:r>
              <a:rPr lang="en-US" sz="1300" b="1" dirty="0">
                <a:solidFill>
                  <a:srgbClr val="5B2C6F"/>
                </a:solidFill>
              </a:rPr>
              <a:t>Akran Bağlantısı</a:t>
            </a:r>
            <a:endParaRPr lang="en-US" sz="1300" dirty="0"/>
          </a:p>
        </p:txBody>
      </p:sp>
      <p:sp>
        <p:nvSpPr>
          <p:cNvPr id="18" name="Text 16"/>
          <p:cNvSpPr/>
          <p:nvPr/>
        </p:nvSpPr>
        <p:spPr>
          <a:xfrm>
            <a:off x="6364224" y="1508760"/>
            <a:ext cx="2523744" cy="969264"/>
          </a:xfrm>
          <a:prstGeom prst="rect">
            <a:avLst/>
          </a:prstGeom>
          <a:noFill/>
          <a:ln/>
        </p:spPr>
        <p:txBody>
          <a:bodyPr wrap="square" rtlCol="0" anchor="t"/>
          <a:lstStyle/>
          <a:p>
            <a:pPr marL="0" indent="0">
              <a:buNone/>
            </a:pPr>
            <a:r>
              <a:rPr lang="en-US" sz="1100" dirty="0">
                <a:solidFill>
                  <a:srgbClr val="1A2A3A"/>
                </a:solidFill>
              </a:rPr>
              <a:t>Gerçek akran desteği (sosyal medya değil). Sosyal tecrit kırılmalı.</a:t>
            </a:r>
            <a:endParaRPr lang="en-US" sz="1100" dirty="0"/>
          </a:p>
        </p:txBody>
      </p:sp>
      <p:sp>
        <p:nvSpPr>
          <p:cNvPr id="19" name="Shape 17"/>
          <p:cNvSpPr/>
          <p:nvPr/>
        </p:nvSpPr>
        <p:spPr>
          <a:xfrm>
            <a:off x="274320" y="2606040"/>
            <a:ext cx="2816352" cy="1508760"/>
          </a:xfrm>
          <a:prstGeom prst="rect">
            <a:avLst/>
          </a:prstGeom>
          <a:solidFill>
            <a:srgbClr val="F5F8FA"/>
          </a:solidFill>
          <a:ln w="6350">
            <a:solidFill>
              <a:srgbClr val="D4E2EC"/>
            </a:solidFill>
            <a:prstDash val="solid"/>
          </a:ln>
        </p:spPr>
        <p:txBody>
          <a:bodyPr/>
          <a:lstStyle/>
          <a:p>
            <a:endParaRPr lang="tr-TR"/>
          </a:p>
        </p:txBody>
      </p:sp>
      <p:sp>
        <p:nvSpPr>
          <p:cNvPr id="20" name="Shape 18"/>
          <p:cNvSpPr/>
          <p:nvPr/>
        </p:nvSpPr>
        <p:spPr>
          <a:xfrm>
            <a:off x="274320" y="2606040"/>
            <a:ext cx="73152" cy="1508760"/>
          </a:xfrm>
          <a:prstGeom prst="rect">
            <a:avLst/>
          </a:prstGeom>
          <a:solidFill>
            <a:srgbClr val="C9822A"/>
          </a:solidFill>
          <a:ln w="6350">
            <a:solidFill>
              <a:srgbClr val="C9822A"/>
            </a:solidFill>
            <a:prstDash val="solid"/>
          </a:ln>
        </p:spPr>
        <p:txBody>
          <a:bodyPr/>
          <a:lstStyle/>
          <a:p>
            <a:endParaRPr lang="tr-TR"/>
          </a:p>
        </p:txBody>
      </p:sp>
      <p:sp>
        <p:nvSpPr>
          <p:cNvPr id="21" name="Text 19"/>
          <p:cNvSpPr/>
          <p:nvPr/>
        </p:nvSpPr>
        <p:spPr>
          <a:xfrm>
            <a:off x="475488" y="2697480"/>
            <a:ext cx="2523744" cy="384048"/>
          </a:xfrm>
          <a:prstGeom prst="rect">
            <a:avLst/>
          </a:prstGeom>
          <a:noFill/>
          <a:ln/>
        </p:spPr>
        <p:txBody>
          <a:bodyPr wrap="square" rtlCol="0" anchor="ctr"/>
          <a:lstStyle/>
          <a:p>
            <a:pPr marL="0" indent="0">
              <a:buNone/>
            </a:pPr>
            <a:r>
              <a:rPr lang="en-US" sz="1300" b="1" dirty="0">
                <a:solidFill>
                  <a:srgbClr val="C9822A"/>
                </a:solidFill>
              </a:rPr>
              <a:t>Problem Çözme</a:t>
            </a:r>
            <a:endParaRPr lang="en-US" sz="1300" dirty="0"/>
          </a:p>
        </p:txBody>
      </p:sp>
      <p:sp>
        <p:nvSpPr>
          <p:cNvPr id="22" name="Text 20"/>
          <p:cNvSpPr/>
          <p:nvPr/>
        </p:nvSpPr>
        <p:spPr>
          <a:xfrm>
            <a:off x="475488" y="3108960"/>
            <a:ext cx="2523744" cy="969264"/>
          </a:xfrm>
          <a:prstGeom prst="rect">
            <a:avLst/>
          </a:prstGeom>
          <a:noFill/>
          <a:ln/>
        </p:spPr>
        <p:txBody>
          <a:bodyPr wrap="square" rtlCol="0" anchor="t"/>
          <a:lstStyle/>
          <a:p>
            <a:pPr marL="0" indent="0">
              <a:buNone/>
            </a:pPr>
            <a:r>
              <a:rPr lang="en-US" sz="1100" dirty="0">
                <a:solidFill>
                  <a:srgbClr val="1A2A3A"/>
                </a:solidFill>
              </a:rPr>
              <a:t>Duygusal düzenleme becerileri. BDT ve DBT tabanlı müdahaleler.</a:t>
            </a:r>
            <a:endParaRPr lang="en-US" sz="1100" dirty="0"/>
          </a:p>
        </p:txBody>
      </p:sp>
      <p:sp>
        <p:nvSpPr>
          <p:cNvPr id="23" name="Shape 21"/>
          <p:cNvSpPr/>
          <p:nvPr/>
        </p:nvSpPr>
        <p:spPr>
          <a:xfrm>
            <a:off x="3218688" y="2606040"/>
            <a:ext cx="2816352" cy="1508760"/>
          </a:xfrm>
          <a:prstGeom prst="rect">
            <a:avLst/>
          </a:prstGeom>
          <a:solidFill>
            <a:srgbClr val="F5F8FA"/>
          </a:solidFill>
          <a:ln w="6350">
            <a:solidFill>
              <a:srgbClr val="D4E2EC"/>
            </a:solidFill>
            <a:prstDash val="solid"/>
          </a:ln>
        </p:spPr>
        <p:txBody>
          <a:bodyPr/>
          <a:lstStyle/>
          <a:p>
            <a:endParaRPr lang="tr-TR"/>
          </a:p>
        </p:txBody>
      </p:sp>
      <p:sp>
        <p:nvSpPr>
          <p:cNvPr id="24" name="Shape 22"/>
          <p:cNvSpPr/>
          <p:nvPr/>
        </p:nvSpPr>
        <p:spPr>
          <a:xfrm>
            <a:off x="3218688" y="2606040"/>
            <a:ext cx="73152" cy="1508760"/>
          </a:xfrm>
          <a:prstGeom prst="rect">
            <a:avLst/>
          </a:prstGeom>
          <a:solidFill>
            <a:srgbClr val="1B6B3A"/>
          </a:solidFill>
          <a:ln w="6350">
            <a:solidFill>
              <a:srgbClr val="1B6B3A"/>
            </a:solidFill>
            <a:prstDash val="solid"/>
          </a:ln>
        </p:spPr>
        <p:txBody>
          <a:bodyPr/>
          <a:lstStyle/>
          <a:p>
            <a:endParaRPr lang="tr-TR"/>
          </a:p>
        </p:txBody>
      </p:sp>
      <p:sp>
        <p:nvSpPr>
          <p:cNvPr id="25" name="Text 23"/>
          <p:cNvSpPr/>
          <p:nvPr/>
        </p:nvSpPr>
        <p:spPr>
          <a:xfrm>
            <a:off x="3419856" y="2697480"/>
            <a:ext cx="2523744" cy="384048"/>
          </a:xfrm>
          <a:prstGeom prst="rect">
            <a:avLst/>
          </a:prstGeom>
          <a:noFill/>
          <a:ln/>
        </p:spPr>
        <p:txBody>
          <a:bodyPr wrap="square" rtlCol="0" anchor="ctr"/>
          <a:lstStyle/>
          <a:p>
            <a:pPr marL="0" indent="0">
              <a:buNone/>
            </a:pPr>
            <a:r>
              <a:rPr lang="en-US" sz="1300" b="1" dirty="0">
                <a:solidFill>
                  <a:srgbClr val="1B6B3A"/>
                </a:solidFill>
              </a:rPr>
              <a:t>Umut &amp; Anlam</a:t>
            </a:r>
            <a:endParaRPr lang="en-US" sz="1300" dirty="0"/>
          </a:p>
        </p:txBody>
      </p:sp>
      <p:sp>
        <p:nvSpPr>
          <p:cNvPr id="26" name="Text 24"/>
          <p:cNvSpPr/>
          <p:nvPr/>
        </p:nvSpPr>
        <p:spPr>
          <a:xfrm>
            <a:off x="3419856" y="3108960"/>
            <a:ext cx="2523744" cy="969264"/>
          </a:xfrm>
          <a:prstGeom prst="rect">
            <a:avLst/>
          </a:prstGeom>
          <a:noFill/>
          <a:ln/>
        </p:spPr>
        <p:txBody>
          <a:bodyPr wrap="square" rtlCol="0" anchor="t"/>
          <a:lstStyle/>
          <a:p>
            <a:pPr marL="0" indent="0">
              <a:buNone/>
            </a:pPr>
            <a:r>
              <a:rPr lang="en-US" sz="1100" dirty="0">
                <a:solidFill>
                  <a:srgbClr val="1A2A3A"/>
                </a:solidFill>
              </a:rPr>
              <a:t>Geleceğe dair plan yapabilme. Ruhsal inanç (araştırılmalı, dayatılmamalı).</a:t>
            </a:r>
            <a:endParaRPr lang="en-US" sz="1100" dirty="0"/>
          </a:p>
        </p:txBody>
      </p:sp>
      <p:sp>
        <p:nvSpPr>
          <p:cNvPr id="27" name="Shape 25"/>
          <p:cNvSpPr/>
          <p:nvPr/>
        </p:nvSpPr>
        <p:spPr>
          <a:xfrm>
            <a:off x="6163056" y="2606040"/>
            <a:ext cx="2816352" cy="1508760"/>
          </a:xfrm>
          <a:prstGeom prst="rect">
            <a:avLst/>
          </a:prstGeom>
          <a:solidFill>
            <a:srgbClr val="F5F8FA"/>
          </a:solidFill>
          <a:ln w="6350">
            <a:solidFill>
              <a:srgbClr val="D4E2EC"/>
            </a:solidFill>
            <a:prstDash val="solid"/>
          </a:ln>
        </p:spPr>
        <p:txBody>
          <a:bodyPr/>
          <a:lstStyle/>
          <a:p>
            <a:endParaRPr lang="tr-TR"/>
          </a:p>
        </p:txBody>
      </p:sp>
      <p:sp>
        <p:nvSpPr>
          <p:cNvPr id="28" name="Shape 26"/>
          <p:cNvSpPr/>
          <p:nvPr/>
        </p:nvSpPr>
        <p:spPr>
          <a:xfrm>
            <a:off x="6163056" y="2606040"/>
            <a:ext cx="73152" cy="1508760"/>
          </a:xfrm>
          <a:prstGeom prst="rect">
            <a:avLst/>
          </a:prstGeom>
          <a:solidFill>
            <a:srgbClr val="2E7D87"/>
          </a:solidFill>
          <a:ln w="6350">
            <a:solidFill>
              <a:srgbClr val="2E7D87"/>
            </a:solidFill>
            <a:prstDash val="solid"/>
          </a:ln>
        </p:spPr>
        <p:txBody>
          <a:bodyPr/>
          <a:lstStyle/>
          <a:p>
            <a:endParaRPr lang="tr-TR"/>
          </a:p>
        </p:txBody>
      </p:sp>
      <p:sp>
        <p:nvSpPr>
          <p:cNvPr id="29" name="Text 27"/>
          <p:cNvSpPr/>
          <p:nvPr/>
        </p:nvSpPr>
        <p:spPr>
          <a:xfrm>
            <a:off x="6364224" y="2697480"/>
            <a:ext cx="2523744" cy="384048"/>
          </a:xfrm>
          <a:prstGeom prst="rect">
            <a:avLst/>
          </a:prstGeom>
          <a:noFill/>
          <a:ln/>
        </p:spPr>
        <p:txBody>
          <a:bodyPr wrap="square" rtlCol="0" anchor="ctr"/>
          <a:lstStyle/>
          <a:p>
            <a:pPr marL="0" indent="0">
              <a:buNone/>
            </a:pPr>
            <a:r>
              <a:rPr lang="en-US" sz="1300" b="1" dirty="0">
                <a:solidFill>
                  <a:srgbClr val="2E7D87"/>
                </a:solidFill>
              </a:rPr>
              <a:t>Yardım Kültürü</a:t>
            </a:r>
            <a:endParaRPr lang="en-US" sz="1300" dirty="0"/>
          </a:p>
        </p:txBody>
      </p:sp>
      <p:sp>
        <p:nvSpPr>
          <p:cNvPr id="30" name="Text 28"/>
          <p:cNvSpPr/>
          <p:nvPr/>
        </p:nvSpPr>
        <p:spPr>
          <a:xfrm>
            <a:off x="6364224" y="3108960"/>
            <a:ext cx="2523744" cy="969264"/>
          </a:xfrm>
          <a:prstGeom prst="rect">
            <a:avLst/>
          </a:prstGeom>
          <a:noFill/>
          <a:ln/>
        </p:spPr>
        <p:txBody>
          <a:bodyPr wrap="square" rtlCol="0" anchor="t"/>
          <a:lstStyle/>
          <a:p>
            <a:pPr marL="0" indent="0">
              <a:buNone/>
            </a:pPr>
            <a:r>
              <a:rPr lang="en-US" sz="1100" dirty="0">
                <a:solidFill>
                  <a:srgbClr val="1A2A3A"/>
                </a:solidFill>
              </a:rPr>
              <a:t>Yardım istemekten utanç duymama. Okul PDR bilinirliği ve güveni.</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Çocuklarda Uyarı İşaretleri (5–11 Yaş)</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Yeniden birleşme fantezisi — kalıcılığı anlamayan çocuğa özgü kritik risk</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2816352" cy="260604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2816352" cy="384048"/>
          </a:xfrm>
          <a:prstGeom prst="rect">
            <a:avLst/>
          </a:prstGeom>
          <a:solidFill>
            <a:srgbClr val="A93226"/>
          </a:solidFill>
          <a:ln w="6350">
            <a:solidFill>
              <a:srgbClr val="A93226"/>
            </a:solidFill>
            <a:prstDash val="solid"/>
          </a:ln>
        </p:spPr>
        <p:txBody>
          <a:bodyPr/>
          <a:lstStyle/>
          <a:p>
            <a:endParaRPr lang="tr-TR"/>
          </a:p>
        </p:txBody>
      </p:sp>
      <p:sp>
        <p:nvSpPr>
          <p:cNvPr id="9" name="Text 7"/>
          <p:cNvSpPr/>
          <p:nvPr/>
        </p:nvSpPr>
        <p:spPr>
          <a:xfrm>
            <a:off x="365760" y="960120"/>
            <a:ext cx="2633472" cy="384048"/>
          </a:xfrm>
          <a:prstGeom prst="rect">
            <a:avLst/>
          </a:prstGeom>
          <a:noFill/>
          <a:ln/>
        </p:spPr>
        <p:txBody>
          <a:bodyPr wrap="square" rtlCol="0" anchor="ctr"/>
          <a:lstStyle/>
          <a:p>
            <a:pPr marL="0" indent="0" algn="ctr">
              <a:buNone/>
            </a:pPr>
            <a:r>
              <a:rPr lang="en-US" sz="1200" b="1" dirty="0">
                <a:solidFill>
                  <a:srgbClr val="FFFFFF"/>
                </a:solidFill>
              </a:rPr>
              <a:t>Sözel İpuçları</a:t>
            </a:r>
            <a:endParaRPr lang="en-US" sz="1200" dirty="0"/>
          </a:p>
        </p:txBody>
      </p:sp>
      <p:sp>
        <p:nvSpPr>
          <p:cNvPr id="10" name="Text 8"/>
          <p:cNvSpPr/>
          <p:nvPr/>
        </p:nvSpPr>
        <p:spPr>
          <a:xfrm>
            <a:off x="411480" y="1417320"/>
            <a:ext cx="2560320" cy="365760"/>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'Ölmek istiyorum'</a:t>
            </a:r>
            <a:endParaRPr lang="en-US" sz="1100" dirty="0"/>
          </a:p>
        </p:txBody>
      </p:sp>
      <p:sp>
        <p:nvSpPr>
          <p:cNvPr id="11" name="Text 9"/>
          <p:cNvSpPr/>
          <p:nvPr/>
        </p:nvSpPr>
        <p:spPr>
          <a:xfrm>
            <a:off x="411480" y="1819656"/>
            <a:ext cx="2560320" cy="365760"/>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'Ben olmasam daha iyi'</a:t>
            </a:r>
            <a:endParaRPr lang="en-US" sz="1100" dirty="0"/>
          </a:p>
        </p:txBody>
      </p:sp>
      <p:sp>
        <p:nvSpPr>
          <p:cNvPr id="12" name="Text 10"/>
          <p:cNvSpPr/>
          <p:nvPr/>
        </p:nvSpPr>
        <p:spPr>
          <a:xfrm>
            <a:off x="411480" y="2221992"/>
            <a:ext cx="2560320" cy="365760"/>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'Annemle kavuşmak istiyorum'</a:t>
            </a:r>
            <a:endParaRPr lang="en-US" sz="1100" dirty="0"/>
          </a:p>
        </p:txBody>
      </p:sp>
      <p:sp>
        <p:nvSpPr>
          <p:cNvPr id="13" name="Shape 11"/>
          <p:cNvSpPr/>
          <p:nvPr/>
        </p:nvSpPr>
        <p:spPr>
          <a:xfrm>
            <a:off x="3200400" y="960120"/>
            <a:ext cx="2816352" cy="2606040"/>
          </a:xfrm>
          <a:prstGeom prst="rect">
            <a:avLst/>
          </a:prstGeom>
          <a:solidFill>
            <a:srgbClr val="F5F8FA"/>
          </a:solidFill>
          <a:ln w="6350">
            <a:solidFill>
              <a:srgbClr val="D4E2EC"/>
            </a:solidFill>
            <a:prstDash val="solid"/>
          </a:ln>
        </p:spPr>
        <p:txBody>
          <a:bodyPr/>
          <a:lstStyle/>
          <a:p>
            <a:endParaRPr lang="tr-TR"/>
          </a:p>
        </p:txBody>
      </p:sp>
      <p:sp>
        <p:nvSpPr>
          <p:cNvPr id="14" name="Shape 12"/>
          <p:cNvSpPr/>
          <p:nvPr/>
        </p:nvSpPr>
        <p:spPr>
          <a:xfrm>
            <a:off x="3200400" y="960120"/>
            <a:ext cx="2816352" cy="384048"/>
          </a:xfrm>
          <a:prstGeom prst="rect">
            <a:avLst/>
          </a:prstGeom>
          <a:solidFill>
            <a:srgbClr val="C9822A"/>
          </a:solidFill>
          <a:ln w="6350">
            <a:solidFill>
              <a:srgbClr val="C9822A"/>
            </a:solidFill>
            <a:prstDash val="solid"/>
          </a:ln>
        </p:spPr>
        <p:txBody>
          <a:bodyPr/>
          <a:lstStyle/>
          <a:p>
            <a:endParaRPr lang="tr-TR"/>
          </a:p>
        </p:txBody>
      </p:sp>
      <p:sp>
        <p:nvSpPr>
          <p:cNvPr id="15" name="Text 13"/>
          <p:cNvSpPr/>
          <p:nvPr/>
        </p:nvSpPr>
        <p:spPr>
          <a:xfrm>
            <a:off x="3291840" y="960120"/>
            <a:ext cx="2633472" cy="384048"/>
          </a:xfrm>
          <a:prstGeom prst="rect">
            <a:avLst/>
          </a:prstGeom>
          <a:noFill/>
          <a:ln/>
        </p:spPr>
        <p:txBody>
          <a:bodyPr wrap="square" rtlCol="0" anchor="ctr"/>
          <a:lstStyle/>
          <a:p>
            <a:pPr marL="0" indent="0" algn="ctr">
              <a:buNone/>
            </a:pPr>
            <a:r>
              <a:rPr lang="en-US" sz="1200" b="1" dirty="0">
                <a:solidFill>
                  <a:srgbClr val="FFFFFF"/>
                </a:solidFill>
              </a:rPr>
              <a:t>Davranışsal İpuçları</a:t>
            </a:r>
            <a:endParaRPr lang="en-US" sz="1200" dirty="0"/>
          </a:p>
        </p:txBody>
      </p:sp>
      <p:sp>
        <p:nvSpPr>
          <p:cNvPr id="16" name="Text 14"/>
          <p:cNvSpPr/>
          <p:nvPr/>
        </p:nvSpPr>
        <p:spPr>
          <a:xfrm>
            <a:off x="3337560" y="1417320"/>
            <a:ext cx="2560320" cy="365760"/>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Ölüm temalı oyun veya resim</a:t>
            </a:r>
            <a:endParaRPr lang="en-US" sz="1100" dirty="0"/>
          </a:p>
        </p:txBody>
      </p:sp>
      <p:sp>
        <p:nvSpPr>
          <p:cNvPr id="17" name="Text 15"/>
          <p:cNvSpPr/>
          <p:nvPr/>
        </p:nvSpPr>
        <p:spPr>
          <a:xfrm>
            <a:off x="3337560" y="1819656"/>
            <a:ext cx="2560320" cy="365760"/>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Tehlikeli, riskli davranışlar</a:t>
            </a:r>
            <a:endParaRPr lang="en-US" sz="1100" dirty="0"/>
          </a:p>
        </p:txBody>
      </p:sp>
      <p:sp>
        <p:nvSpPr>
          <p:cNvPr id="18" name="Text 16"/>
          <p:cNvSpPr/>
          <p:nvPr/>
        </p:nvSpPr>
        <p:spPr>
          <a:xfrm>
            <a:off x="3337560" y="2221992"/>
            <a:ext cx="2560320" cy="365760"/>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Okula gitmeyi reddetme</a:t>
            </a:r>
            <a:endParaRPr lang="en-US" sz="1100" dirty="0"/>
          </a:p>
        </p:txBody>
      </p:sp>
      <p:sp>
        <p:nvSpPr>
          <p:cNvPr id="19" name="Text 17"/>
          <p:cNvSpPr/>
          <p:nvPr/>
        </p:nvSpPr>
        <p:spPr>
          <a:xfrm>
            <a:off x="3337560" y="2624328"/>
            <a:ext cx="2560320" cy="365760"/>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Aşırı regresyon</a:t>
            </a:r>
            <a:endParaRPr lang="en-US" sz="1100" dirty="0"/>
          </a:p>
        </p:txBody>
      </p:sp>
      <p:sp>
        <p:nvSpPr>
          <p:cNvPr id="20" name="Shape 18"/>
          <p:cNvSpPr/>
          <p:nvPr/>
        </p:nvSpPr>
        <p:spPr>
          <a:xfrm>
            <a:off x="6126480" y="960120"/>
            <a:ext cx="2816352" cy="2606040"/>
          </a:xfrm>
          <a:prstGeom prst="rect">
            <a:avLst/>
          </a:prstGeom>
          <a:solidFill>
            <a:srgbClr val="F5F8FA"/>
          </a:solidFill>
          <a:ln w="6350">
            <a:solidFill>
              <a:srgbClr val="D4E2EC"/>
            </a:solidFill>
            <a:prstDash val="solid"/>
          </a:ln>
        </p:spPr>
        <p:txBody>
          <a:bodyPr/>
          <a:lstStyle/>
          <a:p>
            <a:endParaRPr lang="tr-TR"/>
          </a:p>
        </p:txBody>
      </p:sp>
      <p:sp>
        <p:nvSpPr>
          <p:cNvPr id="21" name="Shape 19"/>
          <p:cNvSpPr/>
          <p:nvPr/>
        </p:nvSpPr>
        <p:spPr>
          <a:xfrm>
            <a:off x="6126480" y="960120"/>
            <a:ext cx="2816352" cy="384048"/>
          </a:xfrm>
          <a:prstGeom prst="rect">
            <a:avLst/>
          </a:prstGeom>
          <a:solidFill>
            <a:srgbClr val="5B2C6F"/>
          </a:solidFill>
          <a:ln w="6350">
            <a:solidFill>
              <a:srgbClr val="5B2C6F"/>
            </a:solidFill>
            <a:prstDash val="solid"/>
          </a:ln>
        </p:spPr>
        <p:txBody>
          <a:bodyPr/>
          <a:lstStyle/>
          <a:p>
            <a:endParaRPr lang="tr-TR"/>
          </a:p>
        </p:txBody>
      </p:sp>
      <p:sp>
        <p:nvSpPr>
          <p:cNvPr id="22" name="Text 20"/>
          <p:cNvSpPr/>
          <p:nvPr/>
        </p:nvSpPr>
        <p:spPr>
          <a:xfrm>
            <a:off x="6217920" y="960120"/>
            <a:ext cx="2633472" cy="384048"/>
          </a:xfrm>
          <a:prstGeom prst="rect">
            <a:avLst/>
          </a:prstGeom>
          <a:noFill/>
          <a:ln/>
        </p:spPr>
        <p:txBody>
          <a:bodyPr wrap="square" rtlCol="0" anchor="ctr"/>
          <a:lstStyle/>
          <a:p>
            <a:pPr marL="0" indent="0" algn="ctr">
              <a:buNone/>
            </a:pPr>
            <a:r>
              <a:rPr lang="en-US" sz="1200" b="1" dirty="0">
                <a:solidFill>
                  <a:srgbClr val="FFFFFF"/>
                </a:solidFill>
              </a:rPr>
              <a:t>Duygusal İpuçları</a:t>
            </a:r>
            <a:endParaRPr lang="en-US" sz="1200" dirty="0"/>
          </a:p>
        </p:txBody>
      </p:sp>
      <p:sp>
        <p:nvSpPr>
          <p:cNvPr id="23" name="Text 21"/>
          <p:cNvSpPr/>
          <p:nvPr/>
        </p:nvSpPr>
        <p:spPr>
          <a:xfrm>
            <a:off x="6263640" y="1417320"/>
            <a:ext cx="2560320" cy="365760"/>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Yoğun, sürekli üzüntü</a:t>
            </a:r>
            <a:endParaRPr lang="en-US" sz="1100" dirty="0"/>
          </a:p>
        </p:txBody>
      </p:sp>
      <p:sp>
        <p:nvSpPr>
          <p:cNvPr id="24" name="Text 22"/>
          <p:cNvSpPr/>
          <p:nvPr/>
        </p:nvSpPr>
        <p:spPr>
          <a:xfrm>
            <a:off x="6263640" y="1819656"/>
            <a:ext cx="2560320" cy="365760"/>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Aşırı korku veya ajitasyon</a:t>
            </a:r>
            <a:endParaRPr lang="en-US" sz="1100" dirty="0"/>
          </a:p>
        </p:txBody>
      </p:sp>
      <p:sp>
        <p:nvSpPr>
          <p:cNvPr id="25" name="Text 23"/>
          <p:cNvSpPr/>
          <p:nvPr/>
        </p:nvSpPr>
        <p:spPr>
          <a:xfrm>
            <a:off x="6263640" y="2221992"/>
            <a:ext cx="2560320" cy="365760"/>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Yoğun suçluluk duygusu</a:t>
            </a:r>
            <a:endParaRPr lang="en-US" sz="1100" dirty="0"/>
          </a:p>
        </p:txBody>
      </p:sp>
      <p:sp>
        <p:nvSpPr>
          <p:cNvPr id="26" name="Text 24"/>
          <p:cNvSpPr/>
          <p:nvPr/>
        </p:nvSpPr>
        <p:spPr>
          <a:xfrm>
            <a:off x="6263640" y="2624328"/>
            <a:ext cx="2560320" cy="365760"/>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Duygusal uyuşukluk</a:t>
            </a:r>
            <a:endParaRPr lang="en-US" sz="1100" dirty="0"/>
          </a:p>
        </p:txBody>
      </p:sp>
      <p:sp>
        <p:nvSpPr>
          <p:cNvPr id="27" name="Shape 25"/>
          <p:cNvSpPr/>
          <p:nvPr/>
        </p:nvSpPr>
        <p:spPr>
          <a:xfrm>
            <a:off x="274320" y="3703320"/>
            <a:ext cx="8595360" cy="1188720"/>
          </a:xfrm>
          <a:prstGeom prst="rect">
            <a:avLst/>
          </a:prstGeom>
          <a:solidFill>
            <a:srgbClr val="FDECEA"/>
          </a:solidFill>
          <a:ln w="6350">
            <a:solidFill>
              <a:srgbClr val="A93226"/>
            </a:solidFill>
            <a:prstDash val="solid"/>
          </a:ln>
        </p:spPr>
        <p:txBody>
          <a:bodyPr/>
          <a:lstStyle/>
          <a:p>
            <a:endParaRPr lang="tr-TR"/>
          </a:p>
        </p:txBody>
      </p:sp>
      <p:sp>
        <p:nvSpPr>
          <p:cNvPr id="28" name="Shape 26"/>
          <p:cNvSpPr/>
          <p:nvPr/>
        </p:nvSpPr>
        <p:spPr>
          <a:xfrm>
            <a:off x="274320" y="3703320"/>
            <a:ext cx="8595360" cy="384048"/>
          </a:xfrm>
          <a:prstGeom prst="rect">
            <a:avLst/>
          </a:prstGeom>
          <a:solidFill>
            <a:srgbClr val="A93226"/>
          </a:solidFill>
          <a:ln w="6350">
            <a:solidFill>
              <a:srgbClr val="A93226"/>
            </a:solidFill>
            <a:prstDash val="solid"/>
          </a:ln>
        </p:spPr>
        <p:txBody>
          <a:bodyPr/>
          <a:lstStyle/>
          <a:p>
            <a:endParaRPr lang="tr-TR"/>
          </a:p>
        </p:txBody>
      </p:sp>
      <p:sp>
        <p:nvSpPr>
          <p:cNvPr id="29" name="Text 27"/>
          <p:cNvSpPr/>
          <p:nvPr/>
        </p:nvSpPr>
        <p:spPr>
          <a:xfrm>
            <a:off x="411480" y="3703320"/>
            <a:ext cx="8321040" cy="384048"/>
          </a:xfrm>
          <a:prstGeom prst="rect">
            <a:avLst/>
          </a:prstGeom>
          <a:noFill/>
          <a:ln/>
        </p:spPr>
        <p:txBody>
          <a:bodyPr wrap="square" rtlCol="0" anchor="ctr"/>
          <a:lstStyle/>
          <a:p>
            <a:pPr marL="0" indent="0">
              <a:buNone/>
            </a:pPr>
            <a:r>
              <a:rPr lang="en-US" sz="1300" b="1" dirty="0">
                <a:solidFill>
                  <a:srgbClr val="FFFFFF"/>
                </a:solidFill>
              </a:rPr>
              <a:t>⚠  KRİTİK: Yeniden Birleşme Fantezisi</a:t>
            </a:r>
            <a:endParaRPr lang="en-US" sz="1300" dirty="0"/>
          </a:p>
        </p:txBody>
      </p:sp>
      <p:sp>
        <p:nvSpPr>
          <p:cNvPr id="30" name="Text 28"/>
          <p:cNvSpPr/>
          <p:nvPr/>
        </p:nvSpPr>
        <p:spPr>
          <a:xfrm>
            <a:off x="411480" y="4133088"/>
            <a:ext cx="8321040" cy="731520"/>
          </a:xfrm>
          <a:prstGeom prst="rect">
            <a:avLst/>
          </a:prstGeom>
          <a:noFill/>
          <a:ln/>
        </p:spPr>
        <p:txBody>
          <a:bodyPr wrap="square" rtlCol="0" anchor="t"/>
          <a:lstStyle/>
          <a:p>
            <a:pPr marL="0" indent="0">
              <a:buNone/>
            </a:pPr>
            <a:r>
              <a:rPr lang="en-US" sz="1100" dirty="0">
                <a:solidFill>
                  <a:srgbClr val="1A2A3A"/>
                </a:solidFill>
              </a:rPr>
              <a:t>Ölümün kalıcılığını anlamayan çocuk, ölen kişiyle 'kavuşmak' için kendine zarar verebilir.</a:t>
            </a:r>
            <a:endParaRPr lang="en-US" sz="1100" dirty="0"/>
          </a:p>
          <a:p>
            <a:pPr marL="0" indent="0">
              <a:buNone/>
            </a:pPr>
            <a:r>
              <a:rPr lang="en-US" sz="1100" dirty="0">
                <a:solidFill>
                  <a:srgbClr val="1A2A3A"/>
                </a:solidFill>
              </a:rPr>
              <a:t>'Annem gökyüzünde, ben de oraya gitmek istiyorum' → Pencereden atlama riski! → HEMEN değerlendirme.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Ergenlerde Uyarı İşaretleri (12–18 Yaş)</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İki kritik işaret: Eşya dağıtma ve aniden sakinleşme</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2816352" cy="278892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2816352" cy="384048"/>
          </a:xfrm>
          <a:prstGeom prst="rect">
            <a:avLst/>
          </a:prstGeom>
          <a:solidFill>
            <a:srgbClr val="A93226"/>
          </a:solidFill>
          <a:ln w="6350">
            <a:solidFill>
              <a:srgbClr val="A93226"/>
            </a:solidFill>
            <a:prstDash val="solid"/>
          </a:ln>
        </p:spPr>
        <p:txBody>
          <a:bodyPr/>
          <a:lstStyle/>
          <a:p>
            <a:endParaRPr lang="tr-TR"/>
          </a:p>
        </p:txBody>
      </p:sp>
      <p:sp>
        <p:nvSpPr>
          <p:cNvPr id="9" name="Text 7"/>
          <p:cNvSpPr/>
          <p:nvPr/>
        </p:nvSpPr>
        <p:spPr>
          <a:xfrm>
            <a:off x="365760" y="960120"/>
            <a:ext cx="2633472" cy="384048"/>
          </a:xfrm>
          <a:prstGeom prst="rect">
            <a:avLst/>
          </a:prstGeom>
          <a:noFill/>
          <a:ln/>
        </p:spPr>
        <p:txBody>
          <a:bodyPr wrap="square" rtlCol="0" anchor="ctr"/>
          <a:lstStyle/>
          <a:p>
            <a:pPr marL="0" indent="0" algn="ctr">
              <a:buNone/>
            </a:pPr>
            <a:r>
              <a:rPr lang="en-US" sz="1200" b="1" dirty="0">
                <a:solidFill>
                  <a:srgbClr val="FFFFFF"/>
                </a:solidFill>
              </a:rPr>
              <a:t>Sözel İşaretler</a:t>
            </a:r>
            <a:endParaRPr lang="en-US" sz="1200" dirty="0"/>
          </a:p>
        </p:txBody>
      </p:sp>
      <p:sp>
        <p:nvSpPr>
          <p:cNvPr id="10" name="Text 8"/>
          <p:cNvSpPr/>
          <p:nvPr/>
        </p:nvSpPr>
        <p:spPr>
          <a:xfrm>
            <a:off x="411480" y="1417320"/>
            <a:ext cx="2560320" cy="39319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'Yaşamanın anlamı yok'</a:t>
            </a:r>
            <a:endParaRPr lang="en-US" sz="1100" dirty="0"/>
          </a:p>
        </p:txBody>
      </p:sp>
      <p:sp>
        <p:nvSpPr>
          <p:cNvPr id="11" name="Text 9"/>
          <p:cNvSpPr/>
          <p:nvPr/>
        </p:nvSpPr>
        <p:spPr>
          <a:xfrm>
            <a:off x="411480" y="1837944"/>
            <a:ext cx="2560320" cy="39319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'Herkes bensiz daha iyi olur'</a:t>
            </a:r>
            <a:endParaRPr lang="en-US" sz="1100" dirty="0"/>
          </a:p>
        </p:txBody>
      </p:sp>
      <p:sp>
        <p:nvSpPr>
          <p:cNvPr id="12" name="Text 10"/>
          <p:cNvSpPr/>
          <p:nvPr/>
        </p:nvSpPr>
        <p:spPr>
          <a:xfrm>
            <a:off x="411480" y="2258568"/>
            <a:ext cx="2560320" cy="39319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'Yakında burada olmayacağım'</a:t>
            </a:r>
            <a:endParaRPr lang="en-US" sz="1100" dirty="0"/>
          </a:p>
        </p:txBody>
      </p:sp>
      <p:sp>
        <p:nvSpPr>
          <p:cNvPr id="13" name="Text 11"/>
          <p:cNvSpPr/>
          <p:nvPr/>
        </p:nvSpPr>
        <p:spPr>
          <a:xfrm>
            <a:off x="411480" y="2679192"/>
            <a:ext cx="2560320" cy="39319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Sosyal medyada karanlık içerikler</a:t>
            </a:r>
            <a:endParaRPr lang="en-US" sz="1100" dirty="0"/>
          </a:p>
        </p:txBody>
      </p:sp>
      <p:sp>
        <p:nvSpPr>
          <p:cNvPr id="14" name="Text 12"/>
          <p:cNvSpPr/>
          <p:nvPr/>
        </p:nvSpPr>
        <p:spPr>
          <a:xfrm>
            <a:off x="411480" y="3099816"/>
            <a:ext cx="2560320" cy="39319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Veda niteliğinde mesajlar</a:t>
            </a:r>
            <a:endParaRPr lang="en-US" sz="1100" dirty="0"/>
          </a:p>
        </p:txBody>
      </p:sp>
      <p:sp>
        <p:nvSpPr>
          <p:cNvPr id="15" name="Shape 13"/>
          <p:cNvSpPr/>
          <p:nvPr/>
        </p:nvSpPr>
        <p:spPr>
          <a:xfrm>
            <a:off x="3200400" y="960120"/>
            <a:ext cx="2816352" cy="2788920"/>
          </a:xfrm>
          <a:prstGeom prst="rect">
            <a:avLst/>
          </a:prstGeom>
          <a:solidFill>
            <a:srgbClr val="F5F8FA"/>
          </a:solidFill>
          <a:ln w="6350">
            <a:solidFill>
              <a:srgbClr val="D4E2EC"/>
            </a:solidFill>
            <a:prstDash val="solid"/>
          </a:ln>
        </p:spPr>
        <p:txBody>
          <a:bodyPr/>
          <a:lstStyle/>
          <a:p>
            <a:endParaRPr lang="tr-TR"/>
          </a:p>
        </p:txBody>
      </p:sp>
      <p:sp>
        <p:nvSpPr>
          <p:cNvPr id="16" name="Shape 14"/>
          <p:cNvSpPr/>
          <p:nvPr/>
        </p:nvSpPr>
        <p:spPr>
          <a:xfrm>
            <a:off x="3200400" y="960120"/>
            <a:ext cx="2816352" cy="384048"/>
          </a:xfrm>
          <a:prstGeom prst="rect">
            <a:avLst/>
          </a:prstGeom>
          <a:solidFill>
            <a:srgbClr val="C9822A"/>
          </a:solidFill>
          <a:ln w="6350">
            <a:solidFill>
              <a:srgbClr val="C9822A"/>
            </a:solidFill>
            <a:prstDash val="solid"/>
          </a:ln>
        </p:spPr>
        <p:txBody>
          <a:bodyPr/>
          <a:lstStyle/>
          <a:p>
            <a:endParaRPr lang="tr-TR"/>
          </a:p>
        </p:txBody>
      </p:sp>
      <p:sp>
        <p:nvSpPr>
          <p:cNvPr id="17" name="Text 15"/>
          <p:cNvSpPr/>
          <p:nvPr/>
        </p:nvSpPr>
        <p:spPr>
          <a:xfrm>
            <a:off x="3291840" y="960120"/>
            <a:ext cx="2633472" cy="384048"/>
          </a:xfrm>
          <a:prstGeom prst="rect">
            <a:avLst/>
          </a:prstGeom>
          <a:noFill/>
          <a:ln/>
        </p:spPr>
        <p:txBody>
          <a:bodyPr wrap="square" rtlCol="0" anchor="ctr"/>
          <a:lstStyle/>
          <a:p>
            <a:pPr marL="0" indent="0" algn="ctr">
              <a:buNone/>
            </a:pPr>
            <a:r>
              <a:rPr lang="en-US" sz="1200" b="1" dirty="0">
                <a:solidFill>
                  <a:srgbClr val="FFFFFF"/>
                </a:solidFill>
              </a:rPr>
              <a:t>Davranışsal İşaretler</a:t>
            </a:r>
            <a:endParaRPr lang="en-US" sz="1200" dirty="0"/>
          </a:p>
        </p:txBody>
      </p:sp>
      <p:sp>
        <p:nvSpPr>
          <p:cNvPr id="18" name="Text 16"/>
          <p:cNvSpPr/>
          <p:nvPr/>
        </p:nvSpPr>
        <p:spPr>
          <a:xfrm>
            <a:off x="3337560" y="1417320"/>
            <a:ext cx="2560320" cy="393192"/>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Değerli eşyaları dağıtma</a:t>
            </a:r>
            <a:endParaRPr lang="en-US" sz="1100" dirty="0"/>
          </a:p>
        </p:txBody>
      </p:sp>
      <p:sp>
        <p:nvSpPr>
          <p:cNvPr id="19" name="Text 17"/>
          <p:cNvSpPr/>
          <p:nvPr/>
        </p:nvSpPr>
        <p:spPr>
          <a:xfrm>
            <a:off x="3337560" y="1837944"/>
            <a:ext cx="2560320" cy="393192"/>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İntihar yöntemlerini araştırma</a:t>
            </a:r>
            <a:endParaRPr lang="en-US" sz="1100" dirty="0"/>
          </a:p>
        </p:txBody>
      </p:sp>
      <p:sp>
        <p:nvSpPr>
          <p:cNvPr id="20" name="Text 18"/>
          <p:cNvSpPr/>
          <p:nvPr/>
        </p:nvSpPr>
        <p:spPr>
          <a:xfrm>
            <a:off x="3337560" y="2258568"/>
            <a:ext cx="2560320" cy="393192"/>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Riskli davranışlarda artış</a:t>
            </a:r>
            <a:endParaRPr lang="en-US" sz="1100" dirty="0"/>
          </a:p>
        </p:txBody>
      </p:sp>
      <p:sp>
        <p:nvSpPr>
          <p:cNvPr id="21" name="Text 19"/>
          <p:cNvSpPr/>
          <p:nvPr/>
        </p:nvSpPr>
        <p:spPr>
          <a:xfrm>
            <a:off x="3337560" y="2679192"/>
            <a:ext cx="2560320" cy="393192"/>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Uyku düzeninde ciddi bozulma</a:t>
            </a:r>
            <a:endParaRPr lang="en-US" sz="1100" dirty="0"/>
          </a:p>
        </p:txBody>
      </p:sp>
      <p:sp>
        <p:nvSpPr>
          <p:cNvPr id="22" name="Text 20"/>
          <p:cNvSpPr/>
          <p:nvPr/>
        </p:nvSpPr>
        <p:spPr>
          <a:xfrm>
            <a:off x="3337560" y="3099816"/>
            <a:ext cx="2560320" cy="393192"/>
          </a:xfrm>
          <a:prstGeom prst="rect">
            <a:avLst/>
          </a:prstGeom>
          <a:noFill/>
          <a:ln/>
        </p:spPr>
        <p:txBody>
          <a:bodyPr wrap="square" rtlCol="0" anchor="ctr"/>
          <a:lstStyle/>
          <a:p>
            <a:pPr marL="0" indent="0">
              <a:buNone/>
            </a:pPr>
            <a:r>
              <a:rPr lang="en-US" sz="1100" b="1" dirty="0">
                <a:solidFill>
                  <a:srgbClr val="C9822A"/>
                </a:solidFill>
              </a:rPr>
              <a:t>· </a:t>
            </a:r>
            <a:r>
              <a:rPr lang="en-US" sz="1100" dirty="0">
                <a:solidFill>
                  <a:srgbClr val="1A2A3A"/>
                </a:solidFill>
              </a:rPr>
              <a:t>Sosyal izolasyon, kapanma</a:t>
            </a:r>
            <a:endParaRPr lang="en-US" sz="1100" dirty="0"/>
          </a:p>
        </p:txBody>
      </p:sp>
      <p:sp>
        <p:nvSpPr>
          <p:cNvPr id="23" name="Shape 21"/>
          <p:cNvSpPr/>
          <p:nvPr/>
        </p:nvSpPr>
        <p:spPr>
          <a:xfrm>
            <a:off x="6126480" y="960120"/>
            <a:ext cx="2816352" cy="2788920"/>
          </a:xfrm>
          <a:prstGeom prst="rect">
            <a:avLst/>
          </a:prstGeom>
          <a:solidFill>
            <a:srgbClr val="F5F8FA"/>
          </a:solidFill>
          <a:ln w="6350">
            <a:solidFill>
              <a:srgbClr val="D4E2EC"/>
            </a:solidFill>
            <a:prstDash val="solid"/>
          </a:ln>
        </p:spPr>
        <p:txBody>
          <a:bodyPr/>
          <a:lstStyle/>
          <a:p>
            <a:endParaRPr lang="tr-TR"/>
          </a:p>
        </p:txBody>
      </p:sp>
      <p:sp>
        <p:nvSpPr>
          <p:cNvPr id="24" name="Shape 22"/>
          <p:cNvSpPr/>
          <p:nvPr/>
        </p:nvSpPr>
        <p:spPr>
          <a:xfrm>
            <a:off x="6126480" y="960120"/>
            <a:ext cx="2816352" cy="384048"/>
          </a:xfrm>
          <a:prstGeom prst="rect">
            <a:avLst/>
          </a:prstGeom>
          <a:solidFill>
            <a:srgbClr val="5B2C6F"/>
          </a:solidFill>
          <a:ln w="6350">
            <a:solidFill>
              <a:srgbClr val="5B2C6F"/>
            </a:solidFill>
            <a:prstDash val="solid"/>
          </a:ln>
        </p:spPr>
        <p:txBody>
          <a:bodyPr/>
          <a:lstStyle/>
          <a:p>
            <a:endParaRPr lang="tr-TR"/>
          </a:p>
        </p:txBody>
      </p:sp>
      <p:sp>
        <p:nvSpPr>
          <p:cNvPr id="25" name="Text 23"/>
          <p:cNvSpPr/>
          <p:nvPr/>
        </p:nvSpPr>
        <p:spPr>
          <a:xfrm>
            <a:off x="6217920" y="960120"/>
            <a:ext cx="2633472" cy="384048"/>
          </a:xfrm>
          <a:prstGeom prst="rect">
            <a:avLst/>
          </a:prstGeom>
          <a:noFill/>
          <a:ln/>
        </p:spPr>
        <p:txBody>
          <a:bodyPr wrap="square" rtlCol="0" anchor="ctr"/>
          <a:lstStyle/>
          <a:p>
            <a:pPr marL="0" indent="0" algn="ctr">
              <a:buNone/>
            </a:pPr>
            <a:r>
              <a:rPr lang="en-US" sz="1200" b="1" dirty="0">
                <a:solidFill>
                  <a:srgbClr val="FFFFFF"/>
                </a:solidFill>
              </a:rPr>
              <a:t>Duygusal İşaretler</a:t>
            </a:r>
            <a:endParaRPr lang="en-US" sz="1200" dirty="0"/>
          </a:p>
        </p:txBody>
      </p:sp>
      <p:sp>
        <p:nvSpPr>
          <p:cNvPr id="26" name="Text 24"/>
          <p:cNvSpPr/>
          <p:nvPr/>
        </p:nvSpPr>
        <p:spPr>
          <a:xfrm>
            <a:off x="6263640" y="1417320"/>
            <a:ext cx="2560320" cy="393192"/>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Derin umutsuzluk ve çaresizlik</a:t>
            </a:r>
            <a:endParaRPr lang="en-US" sz="1100" dirty="0"/>
          </a:p>
        </p:txBody>
      </p:sp>
      <p:sp>
        <p:nvSpPr>
          <p:cNvPr id="27" name="Text 25"/>
          <p:cNvSpPr/>
          <p:nvPr/>
        </p:nvSpPr>
        <p:spPr>
          <a:xfrm>
            <a:off x="6263640" y="1837944"/>
            <a:ext cx="2560320" cy="393192"/>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'Tuzağa düşmüşlük' hissi</a:t>
            </a:r>
            <a:endParaRPr lang="en-US" sz="1100" dirty="0"/>
          </a:p>
        </p:txBody>
      </p:sp>
      <p:sp>
        <p:nvSpPr>
          <p:cNvPr id="28" name="Text 26"/>
          <p:cNvSpPr/>
          <p:nvPr/>
        </p:nvSpPr>
        <p:spPr>
          <a:xfrm>
            <a:off x="6263640" y="2258568"/>
            <a:ext cx="2560320" cy="393192"/>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Aşırı öfke veya ajitasyon</a:t>
            </a:r>
            <a:endParaRPr lang="en-US" sz="1100" dirty="0"/>
          </a:p>
        </p:txBody>
      </p:sp>
      <p:sp>
        <p:nvSpPr>
          <p:cNvPr id="29" name="Text 27"/>
          <p:cNvSpPr/>
          <p:nvPr/>
        </p:nvSpPr>
        <p:spPr>
          <a:xfrm>
            <a:off x="6263640" y="2679192"/>
            <a:ext cx="2560320" cy="393192"/>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Paradoks: 'umursamazlık' görüntüsü</a:t>
            </a:r>
            <a:endParaRPr lang="en-US" sz="1100" dirty="0"/>
          </a:p>
        </p:txBody>
      </p:sp>
      <p:sp>
        <p:nvSpPr>
          <p:cNvPr id="30" name="Text 28"/>
          <p:cNvSpPr/>
          <p:nvPr/>
        </p:nvSpPr>
        <p:spPr>
          <a:xfrm>
            <a:off x="6263640" y="3099816"/>
            <a:ext cx="2560320" cy="393192"/>
          </a:xfrm>
          <a:prstGeom prst="rect">
            <a:avLst/>
          </a:prstGeom>
          <a:noFill/>
          <a:ln/>
        </p:spPr>
        <p:txBody>
          <a:bodyPr wrap="square" rtlCol="0" anchor="ctr"/>
          <a:lstStyle/>
          <a:p>
            <a:pPr marL="0" indent="0">
              <a:buNone/>
            </a:pPr>
            <a:r>
              <a:rPr lang="en-US" sz="1100" b="1" dirty="0">
                <a:solidFill>
                  <a:srgbClr val="5B2C6F"/>
                </a:solidFill>
              </a:rPr>
              <a:t>· </a:t>
            </a:r>
            <a:r>
              <a:rPr lang="en-US" sz="1100" dirty="0">
                <a:solidFill>
                  <a:srgbClr val="1A2A3A"/>
                </a:solidFill>
              </a:rPr>
              <a:t>Anlamsızlık, kimlik kargaşası</a:t>
            </a:r>
            <a:endParaRPr lang="en-US" sz="1100" dirty="0"/>
          </a:p>
        </p:txBody>
      </p:sp>
      <p:sp>
        <p:nvSpPr>
          <p:cNvPr id="31" name="Shape 29"/>
          <p:cNvSpPr/>
          <p:nvPr/>
        </p:nvSpPr>
        <p:spPr>
          <a:xfrm>
            <a:off x="274320" y="3886200"/>
            <a:ext cx="4224528" cy="1005840"/>
          </a:xfrm>
          <a:prstGeom prst="rect">
            <a:avLst/>
          </a:prstGeom>
          <a:solidFill>
            <a:srgbClr val="FDECEA"/>
          </a:solidFill>
          <a:ln w="6350">
            <a:solidFill>
              <a:srgbClr val="A93226"/>
            </a:solidFill>
            <a:prstDash val="solid"/>
          </a:ln>
        </p:spPr>
        <p:txBody>
          <a:bodyPr/>
          <a:lstStyle/>
          <a:p>
            <a:endParaRPr lang="tr-TR"/>
          </a:p>
        </p:txBody>
      </p:sp>
      <p:sp>
        <p:nvSpPr>
          <p:cNvPr id="32" name="Text 30"/>
          <p:cNvSpPr/>
          <p:nvPr/>
        </p:nvSpPr>
        <p:spPr>
          <a:xfrm>
            <a:off x="411480" y="3931920"/>
            <a:ext cx="3931920" cy="320040"/>
          </a:xfrm>
          <a:prstGeom prst="rect">
            <a:avLst/>
          </a:prstGeom>
          <a:noFill/>
          <a:ln/>
        </p:spPr>
        <p:txBody>
          <a:bodyPr wrap="square" rtlCol="0" anchor="ctr"/>
          <a:lstStyle/>
          <a:p>
            <a:pPr marL="0" indent="0">
              <a:buNone/>
            </a:pPr>
            <a:r>
              <a:rPr lang="en-US" sz="1200" b="1" dirty="0">
                <a:solidFill>
                  <a:srgbClr val="A93226"/>
                </a:solidFill>
              </a:rPr>
              <a:t>⚠  Eşya Dağıtma</a:t>
            </a:r>
            <a:endParaRPr lang="en-US" sz="1200" dirty="0"/>
          </a:p>
        </p:txBody>
      </p:sp>
      <p:sp>
        <p:nvSpPr>
          <p:cNvPr id="33" name="Text 31"/>
          <p:cNvSpPr/>
          <p:nvPr/>
        </p:nvSpPr>
        <p:spPr>
          <a:xfrm>
            <a:off x="411480" y="4251960"/>
            <a:ext cx="3931920" cy="594360"/>
          </a:xfrm>
          <a:prstGeom prst="rect">
            <a:avLst/>
          </a:prstGeom>
          <a:noFill/>
          <a:ln/>
        </p:spPr>
        <p:txBody>
          <a:bodyPr wrap="square" rtlCol="0" anchor="ctr"/>
          <a:lstStyle/>
          <a:p>
            <a:pPr marL="0" indent="0">
              <a:buNone/>
            </a:pPr>
            <a:r>
              <a:rPr lang="en-US" sz="1100" dirty="0">
                <a:solidFill>
                  <a:srgbClr val="1A2A3A"/>
                </a:solidFill>
              </a:rPr>
              <a:t>'İşleri yoluna koyma' davranışı olabilir. ASLA hafife almayın!</a:t>
            </a:r>
            <a:endParaRPr lang="en-US" sz="1100" dirty="0"/>
          </a:p>
        </p:txBody>
      </p:sp>
      <p:sp>
        <p:nvSpPr>
          <p:cNvPr id="34" name="Shape 32"/>
          <p:cNvSpPr/>
          <p:nvPr/>
        </p:nvSpPr>
        <p:spPr>
          <a:xfrm>
            <a:off x="4709160" y="3886200"/>
            <a:ext cx="4114800" cy="1005840"/>
          </a:xfrm>
          <a:prstGeom prst="rect">
            <a:avLst/>
          </a:prstGeom>
          <a:solidFill>
            <a:srgbClr val="FEF3E2"/>
          </a:solidFill>
          <a:ln w="6350">
            <a:solidFill>
              <a:srgbClr val="C9822A"/>
            </a:solidFill>
            <a:prstDash val="solid"/>
          </a:ln>
        </p:spPr>
        <p:txBody>
          <a:bodyPr/>
          <a:lstStyle/>
          <a:p>
            <a:endParaRPr lang="tr-TR"/>
          </a:p>
        </p:txBody>
      </p:sp>
      <p:sp>
        <p:nvSpPr>
          <p:cNvPr id="35" name="Text 33"/>
          <p:cNvSpPr/>
          <p:nvPr/>
        </p:nvSpPr>
        <p:spPr>
          <a:xfrm>
            <a:off x="4846320" y="3931920"/>
            <a:ext cx="3840480" cy="320040"/>
          </a:xfrm>
          <a:prstGeom prst="rect">
            <a:avLst/>
          </a:prstGeom>
          <a:noFill/>
          <a:ln/>
        </p:spPr>
        <p:txBody>
          <a:bodyPr wrap="square" rtlCol="0" anchor="ctr"/>
          <a:lstStyle/>
          <a:p>
            <a:pPr marL="0" indent="0">
              <a:buNone/>
            </a:pPr>
            <a:r>
              <a:rPr lang="en-US" sz="1200" b="1" dirty="0">
                <a:solidFill>
                  <a:srgbClr val="C9822A"/>
                </a:solidFill>
              </a:rPr>
              <a:t>⚠  Aniden Sakinleşme</a:t>
            </a:r>
            <a:endParaRPr lang="en-US" sz="1200" dirty="0"/>
          </a:p>
        </p:txBody>
      </p:sp>
      <p:sp>
        <p:nvSpPr>
          <p:cNvPr id="36" name="Text 34"/>
          <p:cNvSpPr/>
          <p:nvPr/>
        </p:nvSpPr>
        <p:spPr>
          <a:xfrm>
            <a:off x="4846320" y="4251960"/>
            <a:ext cx="3840480" cy="594360"/>
          </a:xfrm>
          <a:prstGeom prst="rect">
            <a:avLst/>
          </a:prstGeom>
          <a:noFill/>
          <a:ln/>
        </p:spPr>
        <p:txBody>
          <a:bodyPr wrap="square" rtlCol="0" anchor="ctr"/>
          <a:lstStyle/>
          <a:p>
            <a:pPr marL="0" indent="0">
              <a:buNone/>
            </a:pPr>
            <a:r>
              <a:rPr lang="en-US" sz="1100" dirty="0">
                <a:solidFill>
                  <a:srgbClr val="1A2A3A"/>
                </a:solidFill>
              </a:rPr>
              <a:t>Uzun süre depresif olan ergen aniden rahatlar → 'Karar vermenin' verdiği dinginlik. Bu iyileşme değil!</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Risk Değerlendirme Görüşmesi — Nasıl Sorulur?</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Mit: 'İntiharı sormak fikir verir' → YANLIŞ. Sormak rahatlatır ve kapı açar.</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4251960" cy="324612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4251960" cy="365760"/>
          </a:xfrm>
          <a:prstGeom prst="rect">
            <a:avLst/>
          </a:prstGeom>
          <a:solidFill>
            <a:srgbClr val="2E7D87"/>
          </a:solidFill>
          <a:ln w="6350">
            <a:solidFill>
              <a:srgbClr val="2E7D87"/>
            </a:solidFill>
            <a:prstDash val="solid"/>
          </a:ln>
        </p:spPr>
        <p:txBody>
          <a:bodyPr/>
          <a:lstStyle/>
          <a:p>
            <a:endParaRPr lang="tr-TR"/>
          </a:p>
        </p:txBody>
      </p:sp>
      <p:sp>
        <p:nvSpPr>
          <p:cNvPr id="9" name="Text 7"/>
          <p:cNvSpPr/>
          <p:nvPr/>
        </p:nvSpPr>
        <p:spPr>
          <a:xfrm>
            <a:off x="365760" y="960120"/>
            <a:ext cx="4069080" cy="365760"/>
          </a:xfrm>
          <a:prstGeom prst="rect">
            <a:avLst/>
          </a:prstGeom>
          <a:noFill/>
          <a:ln/>
        </p:spPr>
        <p:txBody>
          <a:bodyPr wrap="square" rtlCol="0" anchor="ctr"/>
          <a:lstStyle/>
          <a:p>
            <a:pPr marL="0" indent="0">
              <a:buNone/>
            </a:pPr>
            <a:r>
              <a:rPr lang="en-US" sz="1200" b="1" dirty="0">
                <a:solidFill>
                  <a:srgbClr val="FFFFFF"/>
                </a:solidFill>
              </a:rPr>
              <a:t>Kademeli Sorular</a:t>
            </a:r>
            <a:endParaRPr lang="en-US" sz="1200" dirty="0"/>
          </a:p>
        </p:txBody>
      </p:sp>
      <p:sp>
        <p:nvSpPr>
          <p:cNvPr id="10" name="Text 8"/>
          <p:cNvSpPr/>
          <p:nvPr/>
        </p:nvSpPr>
        <p:spPr>
          <a:xfrm>
            <a:off x="411480" y="1408176"/>
            <a:ext cx="4023360" cy="402336"/>
          </a:xfrm>
          <a:prstGeom prst="rect">
            <a:avLst/>
          </a:prstGeom>
          <a:noFill/>
          <a:ln/>
        </p:spPr>
        <p:txBody>
          <a:bodyPr wrap="square" rtlCol="0" anchor="ctr"/>
          <a:lstStyle/>
          <a:p>
            <a:pPr marL="0" indent="0">
              <a:buNone/>
            </a:pPr>
            <a:r>
              <a:rPr lang="en-US" sz="1100" b="1" dirty="0">
                <a:solidFill>
                  <a:srgbClr val="2E7D87"/>
                </a:solidFill>
              </a:rPr>
              <a:t>1.  </a:t>
            </a:r>
            <a:r>
              <a:rPr lang="en-US" sz="1100" dirty="0">
                <a:solidFill>
                  <a:srgbClr val="1A2A3A"/>
                </a:solidFill>
              </a:rPr>
              <a:t>Son zamanlarda nasıl hissediyorsun?</a:t>
            </a:r>
            <a:endParaRPr lang="en-US" sz="1100" dirty="0"/>
          </a:p>
        </p:txBody>
      </p:sp>
      <p:sp>
        <p:nvSpPr>
          <p:cNvPr id="11" name="Text 9"/>
          <p:cNvSpPr/>
          <p:nvPr/>
        </p:nvSpPr>
        <p:spPr>
          <a:xfrm>
            <a:off x="411480" y="1837944"/>
            <a:ext cx="4023360" cy="402336"/>
          </a:xfrm>
          <a:prstGeom prst="rect">
            <a:avLst/>
          </a:prstGeom>
          <a:noFill/>
          <a:ln/>
        </p:spPr>
        <p:txBody>
          <a:bodyPr wrap="square" rtlCol="0" anchor="ctr"/>
          <a:lstStyle/>
          <a:p>
            <a:pPr marL="0" indent="0">
              <a:buNone/>
            </a:pPr>
            <a:r>
              <a:rPr lang="en-US" sz="1100" b="1" dirty="0">
                <a:solidFill>
                  <a:srgbClr val="2E7D87"/>
                </a:solidFill>
              </a:rPr>
              <a:t>2.  </a:t>
            </a:r>
            <a:r>
              <a:rPr lang="en-US" sz="1100" dirty="0">
                <a:solidFill>
                  <a:srgbClr val="1A2A3A"/>
                </a:solidFill>
              </a:rPr>
              <a:t>Bazen her şeyin çok zor olduğunu hissediyor musun?</a:t>
            </a:r>
            <a:endParaRPr lang="en-US" sz="1100" dirty="0"/>
          </a:p>
        </p:txBody>
      </p:sp>
      <p:sp>
        <p:nvSpPr>
          <p:cNvPr id="12" name="Text 10"/>
          <p:cNvSpPr/>
          <p:nvPr/>
        </p:nvSpPr>
        <p:spPr>
          <a:xfrm>
            <a:off x="411480" y="2267712"/>
            <a:ext cx="4023360" cy="402336"/>
          </a:xfrm>
          <a:prstGeom prst="rect">
            <a:avLst/>
          </a:prstGeom>
          <a:noFill/>
          <a:ln/>
        </p:spPr>
        <p:txBody>
          <a:bodyPr wrap="square" rtlCol="0" anchor="ctr"/>
          <a:lstStyle/>
          <a:p>
            <a:pPr marL="0" indent="0">
              <a:buNone/>
            </a:pPr>
            <a:r>
              <a:rPr lang="en-US" sz="1100" b="1" dirty="0">
                <a:solidFill>
                  <a:srgbClr val="2E7D87"/>
                </a:solidFill>
              </a:rPr>
              <a:t>3.  </a:t>
            </a:r>
            <a:r>
              <a:rPr lang="en-US" sz="1100" dirty="0">
                <a:solidFill>
                  <a:srgbClr val="1A2A3A"/>
                </a:solidFill>
              </a:rPr>
              <a:t>Hiç 'keşke uyusam ve uyanmasam' gibi düşüncelerin oldu mu?</a:t>
            </a:r>
            <a:endParaRPr lang="en-US" sz="1100" dirty="0"/>
          </a:p>
        </p:txBody>
      </p:sp>
      <p:sp>
        <p:nvSpPr>
          <p:cNvPr id="13" name="Text 11"/>
          <p:cNvSpPr/>
          <p:nvPr/>
        </p:nvSpPr>
        <p:spPr>
          <a:xfrm>
            <a:off x="411480" y="2697480"/>
            <a:ext cx="4023360" cy="402336"/>
          </a:xfrm>
          <a:prstGeom prst="rect">
            <a:avLst/>
          </a:prstGeom>
          <a:noFill/>
          <a:ln/>
        </p:spPr>
        <p:txBody>
          <a:bodyPr wrap="square" rtlCol="0" anchor="ctr"/>
          <a:lstStyle/>
          <a:p>
            <a:pPr marL="0" indent="0">
              <a:buNone/>
            </a:pPr>
            <a:r>
              <a:rPr lang="en-US" sz="1100" b="1" dirty="0">
                <a:solidFill>
                  <a:srgbClr val="2E7D87"/>
                </a:solidFill>
              </a:rPr>
              <a:t>4.  </a:t>
            </a:r>
            <a:r>
              <a:rPr lang="en-US" sz="1100" dirty="0">
                <a:solidFill>
                  <a:srgbClr val="1A2A3A"/>
                </a:solidFill>
              </a:rPr>
              <a:t>Hiç kendine zarar vermek istedin mi?</a:t>
            </a:r>
            <a:endParaRPr lang="en-US" sz="1100" dirty="0"/>
          </a:p>
        </p:txBody>
      </p:sp>
      <p:sp>
        <p:nvSpPr>
          <p:cNvPr id="14" name="Text 12"/>
          <p:cNvSpPr/>
          <p:nvPr/>
        </p:nvSpPr>
        <p:spPr>
          <a:xfrm>
            <a:off x="411480" y="3127248"/>
            <a:ext cx="4023360" cy="402336"/>
          </a:xfrm>
          <a:prstGeom prst="rect">
            <a:avLst/>
          </a:prstGeom>
          <a:noFill/>
          <a:ln/>
        </p:spPr>
        <p:txBody>
          <a:bodyPr wrap="square" rtlCol="0" anchor="ctr"/>
          <a:lstStyle/>
          <a:p>
            <a:pPr marL="0" indent="0">
              <a:buNone/>
            </a:pPr>
            <a:r>
              <a:rPr lang="en-US" sz="1100" b="1" dirty="0">
                <a:solidFill>
                  <a:srgbClr val="2E7D87"/>
                </a:solidFill>
              </a:rPr>
              <a:t>5.  </a:t>
            </a:r>
            <a:r>
              <a:rPr lang="en-US" sz="1100" dirty="0">
                <a:solidFill>
                  <a:srgbClr val="1A2A3A"/>
                </a:solidFill>
              </a:rPr>
              <a:t>Hiç ölmek istediğini veya intihar etmeyi düşündüğün oldu mu?</a:t>
            </a:r>
            <a:endParaRPr lang="en-US" sz="1100" dirty="0"/>
          </a:p>
        </p:txBody>
      </p:sp>
      <p:sp>
        <p:nvSpPr>
          <p:cNvPr id="15" name="Shape 13"/>
          <p:cNvSpPr/>
          <p:nvPr/>
        </p:nvSpPr>
        <p:spPr>
          <a:xfrm>
            <a:off x="4709160" y="960120"/>
            <a:ext cx="4114800" cy="3246120"/>
          </a:xfrm>
          <a:prstGeom prst="rect">
            <a:avLst/>
          </a:prstGeom>
          <a:solidFill>
            <a:srgbClr val="FDECEA"/>
          </a:solidFill>
          <a:ln w="6350">
            <a:solidFill>
              <a:srgbClr val="D4E2EC"/>
            </a:solidFill>
            <a:prstDash val="solid"/>
          </a:ln>
        </p:spPr>
        <p:txBody>
          <a:bodyPr/>
          <a:lstStyle/>
          <a:p>
            <a:endParaRPr lang="tr-TR"/>
          </a:p>
        </p:txBody>
      </p:sp>
      <p:sp>
        <p:nvSpPr>
          <p:cNvPr id="16" name="Shape 14"/>
          <p:cNvSpPr/>
          <p:nvPr/>
        </p:nvSpPr>
        <p:spPr>
          <a:xfrm>
            <a:off x="4709160" y="960120"/>
            <a:ext cx="4114800" cy="365760"/>
          </a:xfrm>
          <a:prstGeom prst="rect">
            <a:avLst/>
          </a:prstGeom>
          <a:solidFill>
            <a:srgbClr val="A93226"/>
          </a:solidFill>
          <a:ln w="6350">
            <a:solidFill>
              <a:srgbClr val="A93226"/>
            </a:solidFill>
            <a:prstDash val="solid"/>
          </a:ln>
        </p:spPr>
        <p:txBody>
          <a:bodyPr/>
          <a:lstStyle/>
          <a:p>
            <a:endParaRPr lang="tr-TR"/>
          </a:p>
        </p:txBody>
      </p:sp>
      <p:sp>
        <p:nvSpPr>
          <p:cNvPr id="17" name="Text 15"/>
          <p:cNvSpPr/>
          <p:nvPr/>
        </p:nvSpPr>
        <p:spPr>
          <a:xfrm>
            <a:off x="4800600" y="960120"/>
            <a:ext cx="3931920" cy="365760"/>
          </a:xfrm>
          <a:prstGeom prst="rect">
            <a:avLst/>
          </a:prstGeom>
          <a:noFill/>
          <a:ln/>
        </p:spPr>
        <p:txBody>
          <a:bodyPr wrap="square" rtlCol="0" anchor="ctr"/>
          <a:lstStyle/>
          <a:p>
            <a:pPr marL="0" indent="0">
              <a:buNone/>
            </a:pPr>
            <a:r>
              <a:rPr lang="en-US" sz="1200" b="1" dirty="0">
                <a:solidFill>
                  <a:srgbClr val="FFFFFF"/>
                </a:solidFill>
              </a:rPr>
              <a:t>'EVET' Yanıtı Aldığınızda</a:t>
            </a:r>
            <a:endParaRPr lang="en-US" sz="1200" dirty="0"/>
          </a:p>
        </p:txBody>
      </p:sp>
      <p:sp>
        <p:nvSpPr>
          <p:cNvPr id="18" name="Text 16"/>
          <p:cNvSpPr/>
          <p:nvPr/>
        </p:nvSpPr>
        <p:spPr>
          <a:xfrm>
            <a:off x="4846320" y="1408176"/>
            <a:ext cx="3886200" cy="402336"/>
          </a:xfrm>
          <a:prstGeom prst="rect">
            <a:avLst/>
          </a:prstGeom>
          <a:noFill/>
          <a:ln/>
        </p:spPr>
        <p:txBody>
          <a:bodyPr wrap="square" rtlCol="0" anchor="ctr"/>
          <a:lstStyle/>
          <a:p>
            <a:pPr marL="0" indent="0">
              <a:buNone/>
            </a:pPr>
            <a:r>
              <a:rPr lang="en-US" sz="1100" b="1" dirty="0">
                <a:solidFill>
                  <a:srgbClr val="A93226"/>
                </a:solidFill>
              </a:rPr>
              <a:t>1.  </a:t>
            </a:r>
            <a:r>
              <a:rPr lang="en-US" sz="1100" b="1" dirty="0">
                <a:solidFill>
                  <a:srgbClr val="1A2A3A"/>
                </a:solidFill>
              </a:rPr>
              <a:t>Sakin kalın — panik yapmayın.</a:t>
            </a:r>
            <a:endParaRPr lang="en-US" sz="1100" dirty="0"/>
          </a:p>
        </p:txBody>
      </p:sp>
      <p:sp>
        <p:nvSpPr>
          <p:cNvPr id="19" name="Text 17"/>
          <p:cNvSpPr/>
          <p:nvPr/>
        </p:nvSpPr>
        <p:spPr>
          <a:xfrm>
            <a:off x="4846320" y="1837944"/>
            <a:ext cx="3886200" cy="402336"/>
          </a:xfrm>
          <a:prstGeom prst="rect">
            <a:avLst/>
          </a:prstGeom>
          <a:noFill/>
          <a:ln/>
        </p:spPr>
        <p:txBody>
          <a:bodyPr wrap="square" rtlCol="0" anchor="ctr"/>
          <a:lstStyle/>
          <a:p>
            <a:pPr marL="0" indent="0">
              <a:buNone/>
            </a:pPr>
            <a:r>
              <a:rPr lang="en-US" sz="1100" b="1" dirty="0">
                <a:solidFill>
                  <a:srgbClr val="A93226"/>
                </a:solidFill>
              </a:rPr>
              <a:t>2.  </a:t>
            </a:r>
            <a:r>
              <a:rPr lang="en-US" sz="1100" dirty="0">
                <a:solidFill>
                  <a:srgbClr val="1A2A3A"/>
                </a:solidFill>
              </a:rPr>
              <a:t>'Bunu söylediğin için teşekkürler.'</a:t>
            </a:r>
            <a:endParaRPr lang="en-US" sz="1100" dirty="0"/>
          </a:p>
        </p:txBody>
      </p:sp>
      <p:sp>
        <p:nvSpPr>
          <p:cNvPr id="20" name="Text 18"/>
          <p:cNvSpPr/>
          <p:nvPr/>
        </p:nvSpPr>
        <p:spPr>
          <a:xfrm>
            <a:off x="4846320" y="2267712"/>
            <a:ext cx="3886200" cy="402336"/>
          </a:xfrm>
          <a:prstGeom prst="rect">
            <a:avLst/>
          </a:prstGeom>
          <a:noFill/>
          <a:ln/>
        </p:spPr>
        <p:txBody>
          <a:bodyPr wrap="square" rtlCol="0" anchor="ctr"/>
          <a:lstStyle/>
          <a:p>
            <a:pPr marL="0" indent="0">
              <a:buNone/>
            </a:pPr>
            <a:r>
              <a:rPr lang="en-US" sz="1100" b="1" dirty="0">
                <a:solidFill>
                  <a:srgbClr val="A93226"/>
                </a:solidFill>
              </a:rPr>
              <a:t>3.  </a:t>
            </a:r>
            <a:r>
              <a:rPr lang="en-US" sz="1100" dirty="0">
                <a:solidFill>
                  <a:srgbClr val="1A2A3A"/>
                </a:solidFill>
              </a:rPr>
              <a:t>Plan var mı? Araç var mı? Niyet var mı?</a:t>
            </a:r>
            <a:endParaRPr lang="en-US" sz="1100" dirty="0"/>
          </a:p>
        </p:txBody>
      </p:sp>
      <p:sp>
        <p:nvSpPr>
          <p:cNvPr id="21" name="Text 19"/>
          <p:cNvSpPr/>
          <p:nvPr/>
        </p:nvSpPr>
        <p:spPr>
          <a:xfrm>
            <a:off x="4846320" y="2697480"/>
            <a:ext cx="3886200" cy="402336"/>
          </a:xfrm>
          <a:prstGeom prst="rect">
            <a:avLst/>
          </a:prstGeom>
          <a:noFill/>
          <a:ln/>
        </p:spPr>
        <p:txBody>
          <a:bodyPr wrap="square" rtlCol="0" anchor="ctr"/>
          <a:lstStyle/>
          <a:p>
            <a:pPr marL="0" indent="0">
              <a:buNone/>
            </a:pPr>
            <a:r>
              <a:rPr lang="en-US" sz="1100" b="1" dirty="0">
                <a:solidFill>
                  <a:srgbClr val="A93226"/>
                </a:solidFill>
              </a:rPr>
              <a:t>4.  </a:t>
            </a:r>
            <a:r>
              <a:rPr lang="en-US" sz="1100" dirty="0">
                <a:solidFill>
                  <a:srgbClr val="1A2A3A"/>
                </a:solidFill>
              </a:rPr>
              <a:t>Güvenlik planını birlikte oluşturun.</a:t>
            </a:r>
            <a:endParaRPr lang="en-US" sz="1100" dirty="0"/>
          </a:p>
        </p:txBody>
      </p:sp>
      <p:sp>
        <p:nvSpPr>
          <p:cNvPr id="22" name="Text 20"/>
          <p:cNvSpPr/>
          <p:nvPr/>
        </p:nvSpPr>
        <p:spPr>
          <a:xfrm>
            <a:off x="4846320" y="3127248"/>
            <a:ext cx="3886200" cy="402336"/>
          </a:xfrm>
          <a:prstGeom prst="rect">
            <a:avLst/>
          </a:prstGeom>
          <a:noFill/>
          <a:ln/>
        </p:spPr>
        <p:txBody>
          <a:bodyPr wrap="square" rtlCol="0" anchor="ctr"/>
          <a:lstStyle/>
          <a:p>
            <a:pPr marL="0" indent="0">
              <a:buNone/>
            </a:pPr>
            <a:r>
              <a:rPr lang="en-US" sz="1100" b="1" dirty="0">
                <a:solidFill>
                  <a:srgbClr val="A93226"/>
                </a:solidFill>
              </a:rPr>
              <a:t>5.  </a:t>
            </a:r>
            <a:r>
              <a:rPr lang="en-US" sz="1100" b="1" dirty="0">
                <a:solidFill>
                  <a:srgbClr val="1A2A3A"/>
                </a:solidFill>
              </a:rPr>
              <a:t>Öğrenciyi yalnız bırakmayın.</a:t>
            </a:r>
            <a:endParaRPr lang="en-US" sz="1100" dirty="0"/>
          </a:p>
        </p:txBody>
      </p:sp>
      <p:sp>
        <p:nvSpPr>
          <p:cNvPr id="23" name="Text 21"/>
          <p:cNvSpPr/>
          <p:nvPr/>
        </p:nvSpPr>
        <p:spPr>
          <a:xfrm>
            <a:off x="4846320" y="3557016"/>
            <a:ext cx="3886200" cy="402336"/>
          </a:xfrm>
          <a:prstGeom prst="rect">
            <a:avLst/>
          </a:prstGeom>
          <a:noFill/>
          <a:ln/>
        </p:spPr>
        <p:txBody>
          <a:bodyPr wrap="square" rtlCol="0" anchor="ctr"/>
          <a:lstStyle/>
          <a:p>
            <a:pPr marL="0" indent="0">
              <a:buNone/>
            </a:pPr>
            <a:r>
              <a:rPr lang="en-US" sz="1100" b="1" dirty="0">
                <a:solidFill>
                  <a:srgbClr val="A93226"/>
                </a:solidFill>
              </a:rPr>
              <a:t>6.  </a:t>
            </a:r>
            <a:r>
              <a:rPr lang="en-US" sz="1100" dirty="0">
                <a:solidFill>
                  <a:srgbClr val="1A2A3A"/>
                </a:solidFill>
              </a:rPr>
              <a:t>Aileyi / yönetimi bilgilendirin.</a:t>
            </a:r>
            <a:endParaRPr lang="en-US" sz="1100" dirty="0"/>
          </a:p>
        </p:txBody>
      </p:sp>
      <p:sp>
        <p:nvSpPr>
          <p:cNvPr id="24" name="Shape 22"/>
          <p:cNvSpPr/>
          <p:nvPr/>
        </p:nvSpPr>
        <p:spPr>
          <a:xfrm>
            <a:off x="274320" y="4325112"/>
            <a:ext cx="8595360" cy="566928"/>
          </a:xfrm>
          <a:prstGeom prst="rect">
            <a:avLst/>
          </a:prstGeom>
          <a:solidFill>
            <a:srgbClr val="1B3A5C"/>
          </a:solidFill>
          <a:ln w="6350">
            <a:solidFill>
              <a:srgbClr val="1B3A5C"/>
            </a:solidFill>
            <a:prstDash val="solid"/>
          </a:ln>
        </p:spPr>
        <p:txBody>
          <a:bodyPr/>
          <a:lstStyle/>
          <a:p>
            <a:endParaRPr lang="tr-TR"/>
          </a:p>
        </p:txBody>
      </p:sp>
      <p:sp>
        <p:nvSpPr>
          <p:cNvPr id="25" name="Text 23"/>
          <p:cNvSpPr/>
          <p:nvPr/>
        </p:nvSpPr>
        <p:spPr>
          <a:xfrm>
            <a:off x="411480" y="4352544"/>
            <a:ext cx="8321040" cy="512064"/>
          </a:xfrm>
          <a:prstGeom prst="rect">
            <a:avLst/>
          </a:prstGeom>
          <a:noFill/>
          <a:ln/>
        </p:spPr>
        <p:txBody>
          <a:bodyPr wrap="square" rtlCol="0" anchor="ctr"/>
          <a:lstStyle/>
          <a:p>
            <a:pPr marL="0" indent="0" algn="ctr">
              <a:buNone/>
            </a:pPr>
            <a:r>
              <a:rPr lang="en-US" sz="1200" b="1" dirty="0">
                <a:solidFill>
                  <a:srgbClr val="FFFFFF"/>
                </a:solidFill>
              </a:rPr>
              <a:t>ACİL:  Plan + Araç + Niyet = Hemen harekete geç!  Yalnız bırakma → Aileyi/yetkilileri bilgilendir → 112 (gerekirse)</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C-SSRS ile Risk Düzeyi ve Sevk Kararı</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Kılınçaslan ve ark. (2018) Türkçe uyarlaması · Tanı koymaz, risk düzeyini ve sevk kararını belirler</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10" name="Shape 8"/>
          <p:cNvSpPr/>
          <p:nvPr/>
        </p:nvSpPr>
        <p:spPr>
          <a:xfrm>
            <a:off x="274320" y="1051560"/>
            <a:ext cx="2816352" cy="3291840"/>
          </a:xfrm>
          <a:prstGeom prst="rect">
            <a:avLst/>
          </a:prstGeom>
          <a:solidFill>
            <a:srgbClr val="E8F5EE"/>
          </a:solidFill>
          <a:ln w="6350">
            <a:solidFill>
              <a:srgbClr val="D4E2EC"/>
            </a:solidFill>
            <a:prstDash val="solid"/>
          </a:ln>
        </p:spPr>
        <p:txBody>
          <a:bodyPr/>
          <a:lstStyle/>
          <a:p>
            <a:endParaRPr lang="tr-TR"/>
          </a:p>
        </p:txBody>
      </p:sp>
      <p:sp>
        <p:nvSpPr>
          <p:cNvPr id="11" name="Shape 9"/>
          <p:cNvSpPr/>
          <p:nvPr/>
        </p:nvSpPr>
        <p:spPr>
          <a:xfrm>
            <a:off x="274320" y="1051560"/>
            <a:ext cx="2816352" cy="420624"/>
          </a:xfrm>
          <a:prstGeom prst="rect">
            <a:avLst/>
          </a:prstGeom>
          <a:solidFill>
            <a:srgbClr val="1B6B3A"/>
          </a:solidFill>
          <a:ln w="6350">
            <a:solidFill>
              <a:srgbClr val="1B6B3A"/>
            </a:solidFill>
            <a:prstDash val="solid"/>
          </a:ln>
        </p:spPr>
        <p:txBody>
          <a:bodyPr/>
          <a:lstStyle/>
          <a:p>
            <a:endParaRPr lang="tr-TR"/>
          </a:p>
        </p:txBody>
      </p:sp>
      <p:sp>
        <p:nvSpPr>
          <p:cNvPr id="12" name="Text 10"/>
          <p:cNvSpPr/>
          <p:nvPr/>
        </p:nvSpPr>
        <p:spPr>
          <a:xfrm>
            <a:off x="365760" y="1051560"/>
            <a:ext cx="2633472" cy="228600"/>
          </a:xfrm>
          <a:prstGeom prst="rect">
            <a:avLst/>
          </a:prstGeom>
          <a:noFill/>
          <a:ln/>
        </p:spPr>
        <p:txBody>
          <a:bodyPr wrap="square" rtlCol="0" anchor="ctr"/>
          <a:lstStyle/>
          <a:p>
            <a:pPr marL="0" indent="0">
              <a:buNone/>
            </a:pPr>
            <a:r>
              <a:rPr lang="en-US" sz="1200" b="1" dirty="0">
                <a:solidFill>
                  <a:srgbClr val="FFFFFF"/>
                </a:solidFill>
              </a:rPr>
              <a:t>Düşük Risk · Takip</a:t>
            </a:r>
            <a:endParaRPr lang="en-US" sz="1200" dirty="0"/>
          </a:p>
        </p:txBody>
      </p:sp>
      <p:sp>
        <p:nvSpPr>
          <p:cNvPr id="13" name="Text 11"/>
          <p:cNvSpPr/>
          <p:nvPr/>
        </p:nvSpPr>
        <p:spPr>
          <a:xfrm>
            <a:off x="365760" y="1261872"/>
            <a:ext cx="2633472" cy="210312"/>
          </a:xfrm>
          <a:prstGeom prst="rect">
            <a:avLst/>
          </a:prstGeom>
          <a:noFill/>
          <a:ln/>
        </p:spPr>
        <p:txBody>
          <a:bodyPr wrap="square" rtlCol="0" anchor="ctr"/>
          <a:lstStyle/>
          <a:p>
            <a:pPr marL="0" indent="0">
              <a:buNone/>
            </a:pPr>
            <a:r>
              <a:rPr lang="en-US" sz="900" dirty="0">
                <a:solidFill>
                  <a:srgbClr val="FFFFFF"/>
                </a:solidFill>
              </a:rPr>
              <a:t>Pasif ölüm isteği</a:t>
            </a:r>
            <a:endParaRPr lang="en-US" sz="900" dirty="0"/>
          </a:p>
        </p:txBody>
      </p:sp>
      <p:sp>
        <p:nvSpPr>
          <p:cNvPr id="14" name="Text 12"/>
          <p:cNvSpPr/>
          <p:nvPr/>
        </p:nvSpPr>
        <p:spPr>
          <a:xfrm>
            <a:off x="365760" y="1554480"/>
            <a:ext cx="2633472" cy="256032"/>
          </a:xfrm>
          <a:prstGeom prst="rect">
            <a:avLst/>
          </a:prstGeom>
          <a:noFill/>
          <a:ln/>
        </p:spPr>
        <p:txBody>
          <a:bodyPr wrap="square" rtlCol="0" anchor="ctr"/>
          <a:lstStyle/>
          <a:p>
            <a:pPr marL="0" indent="0">
              <a:buNone/>
            </a:pPr>
            <a:r>
              <a:rPr lang="en-US" sz="1000" b="1" dirty="0">
                <a:solidFill>
                  <a:srgbClr val="1B6B3A"/>
                </a:solidFill>
              </a:rPr>
              <a:t>Örnek soru:</a:t>
            </a:r>
            <a:endParaRPr lang="en-US" sz="1000" dirty="0"/>
          </a:p>
        </p:txBody>
      </p:sp>
      <p:sp>
        <p:nvSpPr>
          <p:cNvPr id="15" name="Shape 13"/>
          <p:cNvSpPr/>
          <p:nvPr/>
        </p:nvSpPr>
        <p:spPr>
          <a:xfrm>
            <a:off x="365760" y="1810512"/>
            <a:ext cx="2633472" cy="1078992"/>
          </a:xfrm>
          <a:prstGeom prst="rect">
            <a:avLst/>
          </a:prstGeom>
          <a:solidFill>
            <a:srgbClr val="FFFFFF"/>
          </a:solidFill>
          <a:ln w="6350">
            <a:solidFill>
              <a:srgbClr val="1B6B3A"/>
            </a:solidFill>
            <a:prstDash val="solid"/>
          </a:ln>
        </p:spPr>
        <p:txBody>
          <a:bodyPr/>
          <a:lstStyle/>
          <a:p>
            <a:endParaRPr lang="tr-TR"/>
          </a:p>
        </p:txBody>
      </p:sp>
      <p:sp>
        <p:nvSpPr>
          <p:cNvPr id="16" name="Text 14"/>
          <p:cNvSpPr/>
          <p:nvPr/>
        </p:nvSpPr>
        <p:spPr>
          <a:xfrm>
            <a:off x="457200" y="1847088"/>
            <a:ext cx="2450592" cy="1005840"/>
          </a:xfrm>
          <a:prstGeom prst="rect">
            <a:avLst/>
          </a:prstGeom>
          <a:noFill/>
          <a:ln/>
        </p:spPr>
        <p:txBody>
          <a:bodyPr wrap="square" rtlCol="0" anchor="ctr"/>
          <a:lstStyle/>
          <a:p>
            <a:pPr marL="0" indent="0">
              <a:buNone/>
            </a:pPr>
            <a:r>
              <a:rPr lang="en-US" sz="1050" i="1" dirty="0">
                <a:solidFill>
                  <a:srgbClr val="1A2A3A"/>
                </a:solidFill>
              </a:rPr>
              <a:t>'Hiç keşke uyusam</a:t>
            </a:r>
            <a:endParaRPr lang="en-US" sz="1050" dirty="0"/>
          </a:p>
          <a:p>
            <a:pPr marL="0" indent="0">
              <a:buNone/>
            </a:pPr>
            <a:r>
              <a:rPr lang="en-US" sz="1050" i="1" dirty="0">
                <a:solidFill>
                  <a:srgbClr val="1A2A3A"/>
                </a:solidFill>
              </a:rPr>
              <a:t>ve uyanmasam</a:t>
            </a:r>
            <a:endParaRPr lang="en-US" sz="1050" dirty="0"/>
          </a:p>
          <a:p>
            <a:pPr marL="0" indent="0">
              <a:buNone/>
            </a:pPr>
            <a:r>
              <a:rPr lang="en-US" sz="1050" i="1" dirty="0">
                <a:solidFill>
                  <a:srgbClr val="1A2A3A"/>
                </a:solidFill>
              </a:rPr>
              <a:t>gibi düşüncelerin</a:t>
            </a:r>
            <a:endParaRPr lang="en-US" sz="1050" dirty="0"/>
          </a:p>
          <a:p>
            <a:pPr marL="0" indent="0">
              <a:buNone/>
            </a:pPr>
            <a:r>
              <a:rPr lang="en-US" sz="1050" i="1" dirty="0">
                <a:solidFill>
                  <a:srgbClr val="1A2A3A"/>
                </a:solidFill>
              </a:rPr>
              <a:t>oldu mu?'</a:t>
            </a:r>
            <a:endParaRPr lang="en-US" sz="1050" dirty="0"/>
          </a:p>
        </p:txBody>
      </p:sp>
      <p:sp>
        <p:nvSpPr>
          <p:cNvPr id="17" name="Text 15"/>
          <p:cNvSpPr/>
          <p:nvPr/>
        </p:nvSpPr>
        <p:spPr>
          <a:xfrm>
            <a:off x="365760" y="2953512"/>
            <a:ext cx="2633472" cy="256032"/>
          </a:xfrm>
          <a:prstGeom prst="rect">
            <a:avLst/>
          </a:prstGeom>
          <a:noFill/>
          <a:ln/>
        </p:spPr>
        <p:txBody>
          <a:bodyPr wrap="square" rtlCol="0" anchor="ctr"/>
          <a:lstStyle/>
          <a:p>
            <a:pPr marL="0" indent="0">
              <a:buNone/>
            </a:pPr>
            <a:r>
              <a:rPr lang="en-US" sz="1000" b="1" dirty="0">
                <a:solidFill>
                  <a:srgbClr val="1B6B3A"/>
                </a:solidFill>
              </a:rPr>
              <a:t>Eylem:</a:t>
            </a:r>
            <a:endParaRPr lang="en-US" sz="1000" dirty="0"/>
          </a:p>
        </p:txBody>
      </p:sp>
      <p:sp>
        <p:nvSpPr>
          <p:cNvPr id="18" name="Text 16"/>
          <p:cNvSpPr/>
          <p:nvPr/>
        </p:nvSpPr>
        <p:spPr>
          <a:xfrm>
            <a:off x="365760" y="3218688"/>
            <a:ext cx="2633472" cy="1078992"/>
          </a:xfrm>
          <a:prstGeom prst="rect">
            <a:avLst/>
          </a:prstGeom>
          <a:noFill/>
          <a:ln/>
        </p:spPr>
        <p:txBody>
          <a:bodyPr wrap="square" rtlCol="0" anchor="ctr"/>
          <a:lstStyle/>
          <a:p>
            <a:pPr marL="0" indent="0">
              <a:buNone/>
            </a:pPr>
            <a:r>
              <a:rPr lang="en-US" sz="1050" dirty="0">
                <a:solidFill>
                  <a:srgbClr val="1A2A3A"/>
                </a:solidFill>
              </a:rPr>
              <a:t>Destekleyici görüşme.</a:t>
            </a:r>
            <a:endParaRPr lang="en-US" sz="1050" dirty="0"/>
          </a:p>
          <a:p>
            <a:pPr marL="0" indent="0">
              <a:buNone/>
            </a:pPr>
            <a:r>
              <a:rPr lang="en-US" sz="1050" dirty="0">
                <a:solidFill>
                  <a:srgbClr val="1A2A3A"/>
                </a:solidFill>
              </a:rPr>
              <a:t>Okul PD takibi, haftalık kontrol.</a:t>
            </a:r>
            <a:endParaRPr lang="en-US" sz="1050" dirty="0"/>
          </a:p>
          <a:p>
            <a:pPr marL="0" indent="0">
              <a:buNone/>
            </a:pPr>
            <a:r>
              <a:rPr lang="en-US" sz="1050" dirty="0">
                <a:solidFill>
                  <a:srgbClr val="1A2A3A"/>
                </a:solidFill>
              </a:rPr>
              <a:t>Aile bilgilendirmesi.</a:t>
            </a:r>
            <a:endParaRPr lang="en-US" sz="1050" dirty="0"/>
          </a:p>
        </p:txBody>
      </p:sp>
      <p:sp>
        <p:nvSpPr>
          <p:cNvPr id="19" name="Shape 17"/>
          <p:cNvSpPr/>
          <p:nvPr/>
        </p:nvSpPr>
        <p:spPr>
          <a:xfrm>
            <a:off x="3218688" y="1051560"/>
            <a:ext cx="2816352" cy="3291840"/>
          </a:xfrm>
          <a:prstGeom prst="rect">
            <a:avLst/>
          </a:prstGeom>
          <a:solidFill>
            <a:srgbClr val="FEF3E2"/>
          </a:solidFill>
          <a:ln w="6350">
            <a:solidFill>
              <a:srgbClr val="D4E2EC"/>
            </a:solidFill>
            <a:prstDash val="solid"/>
          </a:ln>
        </p:spPr>
        <p:txBody>
          <a:bodyPr/>
          <a:lstStyle/>
          <a:p>
            <a:endParaRPr lang="tr-TR"/>
          </a:p>
        </p:txBody>
      </p:sp>
      <p:sp>
        <p:nvSpPr>
          <p:cNvPr id="20" name="Shape 18"/>
          <p:cNvSpPr/>
          <p:nvPr/>
        </p:nvSpPr>
        <p:spPr>
          <a:xfrm>
            <a:off x="3218688" y="1051560"/>
            <a:ext cx="2816352" cy="420624"/>
          </a:xfrm>
          <a:prstGeom prst="rect">
            <a:avLst/>
          </a:prstGeom>
          <a:solidFill>
            <a:srgbClr val="C9822A"/>
          </a:solidFill>
          <a:ln w="6350">
            <a:solidFill>
              <a:srgbClr val="C9822A"/>
            </a:solidFill>
            <a:prstDash val="solid"/>
          </a:ln>
        </p:spPr>
        <p:txBody>
          <a:bodyPr/>
          <a:lstStyle/>
          <a:p>
            <a:endParaRPr lang="tr-TR"/>
          </a:p>
        </p:txBody>
      </p:sp>
      <p:sp>
        <p:nvSpPr>
          <p:cNvPr id="21" name="Text 19"/>
          <p:cNvSpPr/>
          <p:nvPr/>
        </p:nvSpPr>
        <p:spPr>
          <a:xfrm>
            <a:off x="3310128" y="1051560"/>
            <a:ext cx="2633472" cy="228600"/>
          </a:xfrm>
          <a:prstGeom prst="rect">
            <a:avLst/>
          </a:prstGeom>
          <a:noFill/>
          <a:ln/>
        </p:spPr>
        <p:txBody>
          <a:bodyPr wrap="square" rtlCol="0" anchor="ctr"/>
          <a:lstStyle/>
          <a:p>
            <a:pPr marL="0" indent="0">
              <a:buNone/>
            </a:pPr>
            <a:r>
              <a:rPr lang="en-US" sz="1200" b="1" dirty="0">
                <a:solidFill>
                  <a:srgbClr val="FFFFFF"/>
                </a:solidFill>
              </a:rPr>
              <a:t>Orta Risk · Planlı Sevk</a:t>
            </a:r>
            <a:endParaRPr lang="en-US" sz="1200" dirty="0"/>
          </a:p>
        </p:txBody>
      </p:sp>
      <p:sp>
        <p:nvSpPr>
          <p:cNvPr id="22" name="Text 20"/>
          <p:cNvSpPr/>
          <p:nvPr/>
        </p:nvSpPr>
        <p:spPr>
          <a:xfrm>
            <a:off x="3310128" y="1261872"/>
            <a:ext cx="2633472" cy="210312"/>
          </a:xfrm>
          <a:prstGeom prst="rect">
            <a:avLst/>
          </a:prstGeom>
          <a:noFill/>
          <a:ln/>
        </p:spPr>
        <p:txBody>
          <a:bodyPr wrap="square" rtlCol="0" anchor="ctr"/>
          <a:lstStyle/>
          <a:p>
            <a:pPr marL="0" indent="0">
              <a:buNone/>
            </a:pPr>
            <a:r>
              <a:rPr lang="en-US" sz="900" dirty="0">
                <a:solidFill>
                  <a:srgbClr val="FFFFFF"/>
                </a:solidFill>
              </a:rPr>
              <a:t>Düşünce var, plan belirsiz</a:t>
            </a:r>
            <a:endParaRPr lang="en-US" sz="900" dirty="0"/>
          </a:p>
        </p:txBody>
      </p:sp>
      <p:sp>
        <p:nvSpPr>
          <p:cNvPr id="23" name="Text 21"/>
          <p:cNvSpPr/>
          <p:nvPr/>
        </p:nvSpPr>
        <p:spPr>
          <a:xfrm>
            <a:off x="3310128" y="1554480"/>
            <a:ext cx="2633472" cy="256032"/>
          </a:xfrm>
          <a:prstGeom prst="rect">
            <a:avLst/>
          </a:prstGeom>
          <a:noFill/>
          <a:ln/>
        </p:spPr>
        <p:txBody>
          <a:bodyPr wrap="square" rtlCol="0" anchor="ctr"/>
          <a:lstStyle/>
          <a:p>
            <a:pPr marL="0" indent="0">
              <a:buNone/>
            </a:pPr>
            <a:r>
              <a:rPr lang="en-US" sz="1000" b="1" dirty="0">
                <a:solidFill>
                  <a:srgbClr val="C9822A"/>
                </a:solidFill>
              </a:rPr>
              <a:t>Örnek soru:</a:t>
            </a:r>
            <a:endParaRPr lang="en-US" sz="1000" dirty="0"/>
          </a:p>
        </p:txBody>
      </p:sp>
      <p:sp>
        <p:nvSpPr>
          <p:cNvPr id="24" name="Shape 22"/>
          <p:cNvSpPr/>
          <p:nvPr/>
        </p:nvSpPr>
        <p:spPr>
          <a:xfrm>
            <a:off x="3310128" y="1810512"/>
            <a:ext cx="2633472" cy="1078992"/>
          </a:xfrm>
          <a:prstGeom prst="rect">
            <a:avLst/>
          </a:prstGeom>
          <a:solidFill>
            <a:srgbClr val="FFFFFF"/>
          </a:solidFill>
          <a:ln w="6350">
            <a:solidFill>
              <a:srgbClr val="C9822A"/>
            </a:solidFill>
            <a:prstDash val="solid"/>
          </a:ln>
        </p:spPr>
        <p:txBody>
          <a:bodyPr/>
          <a:lstStyle/>
          <a:p>
            <a:endParaRPr lang="tr-TR"/>
          </a:p>
        </p:txBody>
      </p:sp>
      <p:sp>
        <p:nvSpPr>
          <p:cNvPr id="25" name="Text 23"/>
          <p:cNvSpPr/>
          <p:nvPr/>
        </p:nvSpPr>
        <p:spPr>
          <a:xfrm>
            <a:off x="3401568" y="1847088"/>
            <a:ext cx="2450592" cy="1005840"/>
          </a:xfrm>
          <a:prstGeom prst="rect">
            <a:avLst/>
          </a:prstGeom>
          <a:noFill/>
          <a:ln/>
        </p:spPr>
        <p:txBody>
          <a:bodyPr wrap="square" rtlCol="0" anchor="ctr"/>
          <a:lstStyle/>
          <a:p>
            <a:pPr marL="0" indent="0">
              <a:buNone/>
            </a:pPr>
            <a:r>
              <a:rPr lang="en-US" sz="1050" i="1" dirty="0">
                <a:solidFill>
                  <a:srgbClr val="1A2A3A"/>
                </a:solidFill>
              </a:rPr>
              <a:t>'Kendine zarar</a:t>
            </a:r>
            <a:endParaRPr lang="en-US" sz="1050" dirty="0"/>
          </a:p>
          <a:p>
            <a:pPr marL="0" indent="0">
              <a:buNone/>
            </a:pPr>
            <a:r>
              <a:rPr lang="en-US" sz="1050" i="1" dirty="0">
                <a:solidFill>
                  <a:srgbClr val="1A2A3A"/>
                </a:solidFill>
              </a:rPr>
              <a:t>vermeyi düşünüyor</a:t>
            </a:r>
            <a:endParaRPr lang="en-US" sz="1050" dirty="0"/>
          </a:p>
          <a:p>
            <a:pPr marL="0" indent="0">
              <a:buNone/>
            </a:pPr>
            <a:r>
              <a:rPr lang="en-US" sz="1050" i="1" dirty="0">
                <a:solidFill>
                  <a:srgbClr val="1A2A3A"/>
                </a:solidFill>
              </a:rPr>
              <a:t>musun? Nasıl</a:t>
            </a:r>
            <a:endParaRPr lang="en-US" sz="1050" dirty="0"/>
          </a:p>
          <a:p>
            <a:pPr marL="0" indent="0">
              <a:buNone/>
            </a:pPr>
            <a:r>
              <a:rPr lang="en-US" sz="1050" i="1" dirty="0">
                <a:solidFill>
                  <a:srgbClr val="1A2A3A"/>
                </a:solidFill>
              </a:rPr>
              <a:t>yapardın?'</a:t>
            </a:r>
            <a:endParaRPr lang="en-US" sz="1050" dirty="0"/>
          </a:p>
        </p:txBody>
      </p:sp>
      <p:sp>
        <p:nvSpPr>
          <p:cNvPr id="26" name="Text 24"/>
          <p:cNvSpPr/>
          <p:nvPr/>
        </p:nvSpPr>
        <p:spPr>
          <a:xfrm>
            <a:off x="3310128" y="2953512"/>
            <a:ext cx="2633472" cy="256032"/>
          </a:xfrm>
          <a:prstGeom prst="rect">
            <a:avLst/>
          </a:prstGeom>
          <a:noFill/>
          <a:ln/>
        </p:spPr>
        <p:txBody>
          <a:bodyPr wrap="square" rtlCol="0" anchor="ctr"/>
          <a:lstStyle/>
          <a:p>
            <a:pPr marL="0" indent="0">
              <a:buNone/>
            </a:pPr>
            <a:r>
              <a:rPr lang="en-US" sz="1000" b="1" dirty="0">
                <a:solidFill>
                  <a:srgbClr val="C9822A"/>
                </a:solidFill>
              </a:rPr>
              <a:t>Eylem:</a:t>
            </a:r>
            <a:endParaRPr lang="en-US" sz="1000" dirty="0"/>
          </a:p>
        </p:txBody>
      </p:sp>
      <p:sp>
        <p:nvSpPr>
          <p:cNvPr id="27" name="Text 25"/>
          <p:cNvSpPr/>
          <p:nvPr/>
        </p:nvSpPr>
        <p:spPr>
          <a:xfrm>
            <a:off x="3310128" y="3218688"/>
            <a:ext cx="2633472" cy="1078992"/>
          </a:xfrm>
          <a:prstGeom prst="rect">
            <a:avLst/>
          </a:prstGeom>
          <a:noFill/>
          <a:ln/>
        </p:spPr>
        <p:txBody>
          <a:bodyPr wrap="square" rtlCol="0" anchor="ctr"/>
          <a:lstStyle/>
          <a:p>
            <a:pPr marL="0" indent="0">
              <a:buNone/>
            </a:pPr>
            <a:r>
              <a:rPr lang="en-US" sz="1050" dirty="0">
                <a:solidFill>
                  <a:srgbClr val="1A2A3A"/>
                </a:solidFill>
              </a:rPr>
              <a:t>Ebeveyni bilgilendir.</a:t>
            </a:r>
            <a:endParaRPr lang="en-US" sz="1050" dirty="0"/>
          </a:p>
          <a:p>
            <a:pPr marL="0" indent="0">
              <a:buNone/>
            </a:pPr>
            <a:r>
              <a:rPr lang="en-US" sz="1050" dirty="0">
                <a:solidFill>
                  <a:srgbClr val="1A2A3A"/>
                </a:solidFill>
              </a:rPr>
              <a:t>1 hafta içinde psikolog/psikiyatrist; aile birlikte gitsin.</a:t>
            </a:r>
            <a:endParaRPr lang="en-US" sz="1050" dirty="0"/>
          </a:p>
          <a:p>
            <a:pPr marL="0" indent="0">
              <a:buNone/>
            </a:pPr>
            <a:r>
              <a:rPr lang="en-US" sz="1050" dirty="0">
                <a:solidFill>
                  <a:srgbClr val="1A2A3A"/>
                </a:solidFill>
              </a:rPr>
              <a:t>Ara takip sürdür.</a:t>
            </a:r>
            <a:endParaRPr lang="en-US" sz="1050" dirty="0"/>
          </a:p>
        </p:txBody>
      </p:sp>
      <p:sp>
        <p:nvSpPr>
          <p:cNvPr id="28" name="Shape 26"/>
          <p:cNvSpPr/>
          <p:nvPr/>
        </p:nvSpPr>
        <p:spPr>
          <a:xfrm>
            <a:off x="6163056" y="1051560"/>
            <a:ext cx="2816352" cy="3291840"/>
          </a:xfrm>
          <a:prstGeom prst="rect">
            <a:avLst/>
          </a:prstGeom>
          <a:solidFill>
            <a:srgbClr val="FDECEA"/>
          </a:solidFill>
          <a:ln w="6350">
            <a:solidFill>
              <a:srgbClr val="D4E2EC"/>
            </a:solidFill>
            <a:prstDash val="solid"/>
          </a:ln>
        </p:spPr>
        <p:txBody>
          <a:bodyPr/>
          <a:lstStyle/>
          <a:p>
            <a:endParaRPr lang="tr-TR"/>
          </a:p>
        </p:txBody>
      </p:sp>
      <p:sp>
        <p:nvSpPr>
          <p:cNvPr id="29" name="Shape 27"/>
          <p:cNvSpPr/>
          <p:nvPr/>
        </p:nvSpPr>
        <p:spPr>
          <a:xfrm>
            <a:off x="6163056" y="1051560"/>
            <a:ext cx="2816352" cy="420624"/>
          </a:xfrm>
          <a:prstGeom prst="rect">
            <a:avLst/>
          </a:prstGeom>
          <a:solidFill>
            <a:srgbClr val="A93226"/>
          </a:solidFill>
          <a:ln w="6350">
            <a:solidFill>
              <a:srgbClr val="A93226"/>
            </a:solidFill>
            <a:prstDash val="solid"/>
          </a:ln>
        </p:spPr>
        <p:txBody>
          <a:bodyPr/>
          <a:lstStyle/>
          <a:p>
            <a:endParaRPr lang="tr-TR"/>
          </a:p>
        </p:txBody>
      </p:sp>
      <p:sp>
        <p:nvSpPr>
          <p:cNvPr id="30" name="Text 28"/>
          <p:cNvSpPr/>
          <p:nvPr/>
        </p:nvSpPr>
        <p:spPr>
          <a:xfrm>
            <a:off x="6254496" y="1051560"/>
            <a:ext cx="2633472" cy="228600"/>
          </a:xfrm>
          <a:prstGeom prst="rect">
            <a:avLst/>
          </a:prstGeom>
          <a:noFill/>
          <a:ln/>
        </p:spPr>
        <p:txBody>
          <a:bodyPr wrap="square" rtlCol="0" anchor="ctr"/>
          <a:lstStyle/>
          <a:p>
            <a:pPr marL="0" indent="0">
              <a:buNone/>
            </a:pPr>
            <a:r>
              <a:rPr lang="en-US" sz="1200" b="1" dirty="0">
                <a:solidFill>
                  <a:srgbClr val="FFFFFF"/>
                </a:solidFill>
              </a:rPr>
              <a:t>Yüksek Risk · Acil</a:t>
            </a:r>
            <a:endParaRPr lang="en-US" sz="1200" dirty="0"/>
          </a:p>
        </p:txBody>
      </p:sp>
      <p:sp>
        <p:nvSpPr>
          <p:cNvPr id="31" name="Text 29"/>
          <p:cNvSpPr/>
          <p:nvPr/>
        </p:nvSpPr>
        <p:spPr>
          <a:xfrm>
            <a:off x="6254496" y="1261872"/>
            <a:ext cx="2633472" cy="210312"/>
          </a:xfrm>
          <a:prstGeom prst="rect">
            <a:avLst/>
          </a:prstGeom>
          <a:noFill/>
          <a:ln/>
        </p:spPr>
        <p:txBody>
          <a:bodyPr wrap="square" rtlCol="0" anchor="ctr"/>
          <a:lstStyle/>
          <a:p>
            <a:pPr marL="0" indent="0">
              <a:buNone/>
            </a:pPr>
            <a:r>
              <a:rPr lang="en-US" sz="900" dirty="0">
                <a:solidFill>
                  <a:srgbClr val="FFFFFF"/>
                </a:solidFill>
              </a:rPr>
              <a:t>Spesifik plan + niyet</a:t>
            </a:r>
            <a:endParaRPr lang="en-US" sz="900" dirty="0"/>
          </a:p>
        </p:txBody>
      </p:sp>
      <p:sp>
        <p:nvSpPr>
          <p:cNvPr id="32" name="Text 30"/>
          <p:cNvSpPr/>
          <p:nvPr/>
        </p:nvSpPr>
        <p:spPr>
          <a:xfrm>
            <a:off x="6254496" y="1554480"/>
            <a:ext cx="2633472" cy="256032"/>
          </a:xfrm>
          <a:prstGeom prst="rect">
            <a:avLst/>
          </a:prstGeom>
          <a:noFill/>
          <a:ln/>
        </p:spPr>
        <p:txBody>
          <a:bodyPr wrap="square" rtlCol="0" anchor="ctr"/>
          <a:lstStyle/>
          <a:p>
            <a:pPr marL="0" indent="0">
              <a:buNone/>
            </a:pPr>
            <a:r>
              <a:rPr lang="en-US" sz="1000" b="1" dirty="0">
                <a:solidFill>
                  <a:srgbClr val="A93226"/>
                </a:solidFill>
              </a:rPr>
              <a:t>Örnek soru:</a:t>
            </a:r>
            <a:endParaRPr lang="en-US" sz="1000" dirty="0"/>
          </a:p>
        </p:txBody>
      </p:sp>
      <p:sp>
        <p:nvSpPr>
          <p:cNvPr id="33" name="Shape 31"/>
          <p:cNvSpPr/>
          <p:nvPr/>
        </p:nvSpPr>
        <p:spPr>
          <a:xfrm>
            <a:off x="6254496" y="1810512"/>
            <a:ext cx="2633472" cy="1078992"/>
          </a:xfrm>
          <a:prstGeom prst="rect">
            <a:avLst/>
          </a:prstGeom>
          <a:solidFill>
            <a:srgbClr val="FFFFFF"/>
          </a:solidFill>
          <a:ln w="6350">
            <a:solidFill>
              <a:srgbClr val="A93226"/>
            </a:solidFill>
            <a:prstDash val="solid"/>
          </a:ln>
        </p:spPr>
        <p:txBody>
          <a:bodyPr/>
          <a:lstStyle/>
          <a:p>
            <a:endParaRPr lang="tr-TR"/>
          </a:p>
        </p:txBody>
      </p:sp>
      <p:sp>
        <p:nvSpPr>
          <p:cNvPr id="34" name="Text 32"/>
          <p:cNvSpPr/>
          <p:nvPr/>
        </p:nvSpPr>
        <p:spPr>
          <a:xfrm>
            <a:off x="6345936" y="1847088"/>
            <a:ext cx="2450592" cy="1005840"/>
          </a:xfrm>
          <a:prstGeom prst="rect">
            <a:avLst/>
          </a:prstGeom>
          <a:noFill/>
          <a:ln/>
        </p:spPr>
        <p:txBody>
          <a:bodyPr wrap="square" rtlCol="0" anchor="ctr"/>
          <a:lstStyle/>
          <a:p>
            <a:pPr marL="0" indent="0">
              <a:buNone/>
            </a:pPr>
            <a:r>
              <a:rPr lang="en-US" sz="1050" i="1" dirty="0">
                <a:solidFill>
                  <a:srgbClr val="1A2A3A"/>
                </a:solidFill>
              </a:rPr>
              <a:t>'Ne zaman yapmayı</a:t>
            </a:r>
            <a:endParaRPr lang="en-US" sz="1050" dirty="0"/>
          </a:p>
          <a:p>
            <a:pPr marL="0" indent="0">
              <a:buNone/>
            </a:pPr>
            <a:r>
              <a:rPr lang="en-US" sz="1050" i="1" dirty="0">
                <a:solidFill>
                  <a:srgbClr val="1A2A3A"/>
                </a:solidFill>
              </a:rPr>
              <a:t>düşünüyorsun?</a:t>
            </a:r>
            <a:endParaRPr lang="en-US" sz="1050" dirty="0"/>
          </a:p>
          <a:p>
            <a:pPr marL="0" indent="0">
              <a:buNone/>
            </a:pPr>
            <a:r>
              <a:rPr lang="en-US" sz="1050" i="1" dirty="0">
                <a:solidFill>
                  <a:srgbClr val="1A2A3A"/>
                </a:solidFill>
              </a:rPr>
              <a:t>Hazırlık var mı?'</a:t>
            </a:r>
            <a:endParaRPr lang="en-US" sz="1050" dirty="0"/>
          </a:p>
        </p:txBody>
      </p:sp>
      <p:sp>
        <p:nvSpPr>
          <p:cNvPr id="35" name="Text 33"/>
          <p:cNvSpPr/>
          <p:nvPr/>
        </p:nvSpPr>
        <p:spPr>
          <a:xfrm>
            <a:off x="6254496" y="2953512"/>
            <a:ext cx="2633472" cy="256032"/>
          </a:xfrm>
          <a:prstGeom prst="rect">
            <a:avLst/>
          </a:prstGeom>
          <a:noFill/>
          <a:ln/>
        </p:spPr>
        <p:txBody>
          <a:bodyPr wrap="square" rtlCol="0" anchor="ctr"/>
          <a:lstStyle/>
          <a:p>
            <a:pPr marL="0" indent="0">
              <a:buNone/>
            </a:pPr>
            <a:r>
              <a:rPr lang="en-US" sz="1000" b="1" dirty="0">
                <a:solidFill>
                  <a:srgbClr val="A93226"/>
                </a:solidFill>
              </a:rPr>
              <a:t>Eylem:</a:t>
            </a:r>
            <a:endParaRPr lang="en-US" sz="1000" dirty="0"/>
          </a:p>
        </p:txBody>
      </p:sp>
      <p:sp>
        <p:nvSpPr>
          <p:cNvPr id="36" name="Text 34"/>
          <p:cNvSpPr/>
          <p:nvPr/>
        </p:nvSpPr>
        <p:spPr>
          <a:xfrm>
            <a:off x="6254496" y="3218688"/>
            <a:ext cx="2633472" cy="1078992"/>
          </a:xfrm>
          <a:prstGeom prst="rect">
            <a:avLst/>
          </a:prstGeom>
          <a:noFill/>
          <a:ln/>
        </p:spPr>
        <p:txBody>
          <a:bodyPr wrap="square" rtlCol="0" anchor="ctr"/>
          <a:lstStyle/>
          <a:p>
            <a:pPr marL="0" indent="0">
              <a:buNone/>
            </a:pPr>
            <a:r>
              <a:rPr lang="en-US" sz="1050" dirty="0">
                <a:solidFill>
                  <a:srgbClr val="1A2A3A"/>
                </a:solidFill>
              </a:rPr>
              <a:t>ACİL: Hastane acil servisi.</a:t>
            </a:r>
            <a:endParaRPr lang="en-US" sz="1050" dirty="0"/>
          </a:p>
          <a:p>
            <a:pPr marL="0" indent="0">
              <a:buNone/>
            </a:pPr>
            <a:r>
              <a:rPr lang="en-US" sz="1050" dirty="0">
                <a:solidFill>
                  <a:srgbClr val="1A2A3A"/>
                </a:solidFill>
              </a:rPr>
              <a:t>Kişiyi yalnız bırakma.</a:t>
            </a:r>
            <a:endParaRPr lang="en-US" sz="1050" dirty="0"/>
          </a:p>
          <a:p>
            <a:pPr marL="0" indent="0">
              <a:buNone/>
            </a:pPr>
            <a:r>
              <a:rPr lang="en-US" sz="1050" dirty="0">
                <a:solidFill>
                  <a:srgbClr val="1A2A3A"/>
                </a:solidFill>
              </a:rPr>
              <a:t>Veli + yönetime hemen haber.</a:t>
            </a:r>
            <a:endParaRPr lang="en-US" sz="1050" dirty="0"/>
          </a:p>
          <a:p>
            <a:pPr marL="0" indent="0">
              <a:buNone/>
            </a:pPr>
            <a:r>
              <a:rPr lang="en-US" sz="1050" dirty="0">
                <a:solidFill>
                  <a:srgbClr val="1A2A3A"/>
                </a:solidFill>
              </a:rPr>
              <a:t>Psikiyatri sevki.</a:t>
            </a:r>
            <a:endParaRPr lang="en-US" sz="1050" dirty="0"/>
          </a:p>
        </p:txBody>
      </p:sp>
      <p:sp>
        <p:nvSpPr>
          <p:cNvPr id="37" name="Shape 35"/>
          <p:cNvSpPr/>
          <p:nvPr/>
        </p:nvSpPr>
        <p:spPr>
          <a:xfrm>
            <a:off x="274320" y="4434840"/>
            <a:ext cx="8595360" cy="475488"/>
          </a:xfrm>
          <a:prstGeom prst="rect">
            <a:avLst/>
          </a:prstGeom>
          <a:solidFill>
            <a:srgbClr val="FEF3E2"/>
          </a:solidFill>
          <a:ln w="6350">
            <a:solidFill>
              <a:srgbClr val="C9822A"/>
            </a:solidFill>
            <a:prstDash val="solid"/>
          </a:ln>
        </p:spPr>
        <p:txBody>
          <a:bodyPr/>
          <a:lstStyle/>
          <a:p>
            <a:endParaRPr lang="tr-TR"/>
          </a:p>
        </p:txBody>
      </p:sp>
      <p:sp>
        <p:nvSpPr>
          <p:cNvPr id="38" name="Text 36"/>
          <p:cNvSpPr/>
          <p:nvPr/>
        </p:nvSpPr>
        <p:spPr>
          <a:xfrm>
            <a:off x="411480" y="4453128"/>
            <a:ext cx="8321040" cy="438912"/>
          </a:xfrm>
          <a:prstGeom prst="rect">
            <a:avLst/>
          </a:prstGeom>
          <a:noFill/>
          <a:ln/>
        </p:spPr>
        <p:txBody>
          <a:bodyPr wrap="square" rtlCol="0" anchor="ctr"/>
          <a:lstStyle/>
          <a:p>
            <a:pPr marL="0" indent="0">
              <a:buNone/>
            </a:pPr>
            <a:r>
              <a:rPr lang="en-US" sz="950" dirty="0">
                <a:solidFill>
                  <a:srgbClr val="C9822A"/>
                </a:solidFill>
              </a:rPr>
              <a:t>Stanley-Brown Güvenlik Planı (6 adım): 1. Uyarı işaretleri  2. Başa çıkma stratejileri  3. Dikkat dağıtacak kişi/yer  4. Yardım isteyebileceğim kişiler  5. Profesyonel yardım (okul PD, RAM, 112)  6. Ortamı güvenli hale getir</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Vaka Analizi — Can (15 Yaş): Baba İntiharı</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Klinik uygulama · C-SSRS · Acil müdahale kararı</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4251960" cy="233172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4251960" cy="365760"/>
          </a:xfrm>
          <a:prstGeom prst="rect">
            <a:avLst/>
          </a:prstGeom>
          <a:solidFill>
            <a:srgbClr val="1B3A5C"/>
          </a:solidFill>
          <a:ln w="6350">
            <a:solidFill>
              <a:srgbClr val="1B3A5C"/>
            </a:solidFill>
            <a:prstDash val="solid"/>
          </a:ln>
        </p:spPr>
        <p:txBody>
          <a:bodyPr/>
          <a:lstStyle/>
          <a:p>
            <a:endParaRPr lang="tr-TR"/>
          </a:p>
        </p:txBody>
      </p:sp>
      <p:sp>
        <p:nvSpPr>
          <p:cNvPr id="9" name="Text 7"/>
          <p:cNvSpPr/>
          <p:nvPr/>
        </p:nvSpPr>
        <p:spPr>
          <a:xfrm>
            <a:off x="365760" y="960120"/>
            <a:ext cx="4069080" cy="365760"/>
          </a:xfrm>
          <a:prstGeom prst="rect">
            <a:avLst/>
          </a:prstGeom>
          <a:noFill/>
          <a:ln/>
        </p:spPr>
        <p:txBody>
          <a:bodyPr wrap="square" rtlCol="0" anchor="ctr"/>
          <a:lstStyle/>
          <a:p>
            <a:pPr marL="0" indent="0">
              <a:buNone/>
            </a:pPr>
            <a:r>
              <a:rPr lang="en-US" sz="1200" b="1" dirty="0">
                <a:solidFill>
                  <a:srgbClr val="FFFFFF"/>
                </a:solidFill>
              </a:rPr>
              <a:t>Vaka Bilgileri</a:t>
            </a:r>
            <a:endParaRPr lang="en-US" sz="1200" dirty="0"/>
          </a:p>
        </p:txBody>
      </p:sp>
      <p:sp>
        <p:nvSpPr>
          <p:cNvPr id="10" name="Text 8"/>
          <p:cNvSpPr/>
          <p:nvPr/>
        </p:nvSpPr>
        <p:spPr>
          <a:xfrm>
            <a:off x="411480" y="1389888"/>
            <a:ext cx="4069080" cy="1847088"/>
          </a:xfrm>
          <a:prstGeom prst="rect">
            <a:avLst/>
          </a:prstGeom>
          <a:noFill/>
          <a:ln/>
        </p:spPr>
        <p:txBody>
          <a:bodyPr wrap="square" rtlCol="0" anchor="t"/>
          <a:lstStyle/>
          <a:p>
            <a:pPr marL="0" indent="0">
              <a:buNone/>
            </a:pPr>
            <a:r>
              <a:rPr lang="en-US" sz="1100" dirty="0">
                <a:solidFill>
                  <a:srgbClr val="1A2A3A"/>
                </a:solidFill>
              </a:rPr>
              <a:t>3 ay önce babası intiharla hayatını kaybetti. Sosyal medyada karanlık paylaşımlar, arkadaşlarından kopma, okul başarısı düştü. Uyku düzeni bozuldu.</a:t>
            </a:r>
            <a:endParaRPr lang="en-US" sz="1100" dirty="0"/>
          </a:p>
        </p:txBody>
      </p:sp>
      <p:sp>
        <p:nvSpPr>
          <p:cNvPr id="11" name="Shape 9"/>
          <p:cNvSpPr/>
          <p:nvPr/>
        </p:nvSpPr>
        <p:spPr>
          <a:xfrm>
            <a:off x="4709160" y="960120"/>
            <a:ext cx="4114800" cy="2331720"/>
          </a:xfrm>
          <a:prstGeom prst="rect">
            <a:avLst/>
          </a:prstGeom>
          <a:solidFill>
            <a:srgbClr val="FDECEA"/>
          </a:solidFill>
          <a:ln w="6350">
            <a:solidFill>
              <a:srgbClr val="A93226"/>
            </a:solidFill>
            <a:prstDash val="solid"/>
          </a:ln>
        </p:spPr>
        <p:txBody>
          <a:bodyPr/>
          <a:lstStyle/>
          <a:p>
            <a:endParaRPr lang="tr-TR"/>
          </a:p>
        </p:txBody>
      </p:sp>
      <p:sp>
        <p:nvSpPr>
          <p:cNvPr id="12" name="Shape 10"/>
          <p:cNvSpPr/>
          <p:nvPr/>
        </p:nvSpPr>
        <p:spPr>
          <a:xfrm>
            <a:off x="4709160" y="960120"/>
            <a:ext cx="4114800" cy="365760"/>
          </a:xfrm>
          <a:prstGeom prst="rect">
            <a:avLst/>
          </a:prstGeom>
          <a:solidFill>
            <a:srgbClr val="A93226"/>
          </a:solidFill>
          <a:ln w="6350">
            <a:solidFill>
              <a:srgbClr val="A93226"/>
            </a:solidFill>
            <a:prstDash val="solid"/>
          </a:ln>
        </p:spPr>
        <p:txBody>
          <a:bodyPr/>
          <a:lstStyle/>
          <a:p>
            <a:endParaRPr lang="tr-TR"/>
          </a:p>
        </p:txBody>
      </p:sp>
      <p:sp>
        <p:nvSpPr>
          <p:cNvPr id="13" name="Text 11"/>
          <p:cNvSpPr/>
          <p:nvPr/>
        </p:nvSpPr>
        <p:spPr>
          <a:xfrm>
            <a:off x="4800600" y="960120"/>
            <a:ext cx="3931920" cy="365760"/>
          </a:xfrm>
          <a:prstGeom prst="rect">
            <a:avLst/>
          </a:prstGeom>
          <a:noFill/>
          <a:ln/>
        </p:spPr>
        <p:txBody>
          <a:bodyPr wrap="square" rtlCol="0" anchor="ctr"/>
          <a:lstStyle/>
          <a:p>
            <a:pPr marL="0" indent="0">
              <a:buNone/>
            </a:pPr>
            <a:r>
              <a:rPr lang="en-US" sz="1200" b="1" dirty="0">
                <a:solidFill>
                  <a:srgbClr val="FFFFFF"/>
                </a:solidFill>
              </a:rPr>
              <a:t>⚠ Yüksek Risk Faktörleri</a:t>
            </a:r>
            <a:endParaRPr lang="en-US" sz="1200" dirty="0"/>
          </a:p>
        </p:txBody>
      </p:sp>
      <p:sp>
        <p:nvSpPr>
          <p:cNvPr id="14" name="Text 12"/>
          <p:cNvSpPr/>
          <p:nvPr/>
        </p:nvSpPr>
        <p:spPr>
          <a:xfrm>
            <a:off x="4846320" y="1389888"/>
            <a:ext cx="3886200" cy="34747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İntiharla kayıp — özdeşleşme riski</a:t>
            </a:r>
            <a:endParaRPr lang="en-US" sz="1100" dirty="0"/>
          </a:p>
        </p:txBody>
      </p:sp>
      <p:sp>
        <p:nvSpPr>
          <p:cNvPr id="15" name="Text 13"/>
          <p:cNvSpPr/>
          <p:nvPr/>
        </p:nvSpPr>
        <p:spPr>
          <a:xfrm>
            <a:off x="4846320" y="1755648"/>
            <a:ext cx="3886200" cy="34747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Sözel ifade: 'Babam gibi yapacağım'</a:t>
            </a:r>
            <a:endParaRPr lang="en-US" sz="1100" dirty="0"/>
          </a:p>
        </p:txBody>
      </p:sp>
      <p:sp>
        <p:nvSpPr>
          <p:cNvPr id="16" name="Text 14"/>
          <p:cNvSpPr/>
          <p:nvPr/>
        </p:nvSpPr>
        <p:spPr>
          <a:xfrm>
            <a:off x="4846320" y="2121408"/>
            <a:ext cx="3886200" cy="34747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Eşya dağıtmaya başladı</a:t>
            </a:r>
            <a:endParaRPr lang="en-US" sz="1100" dirty="0"/>
          </a:p>
        </p:txBody>
      </p:sp>
      <p:sp>
        <p:nvSpPr>
          <p:cNvPr id="17" name="Text 15"/>
          <p:cNvSpPr/>
          <p:nvPr/>
        </p:nvSpPr>
        <p:spPr>
          <a:xfrm>
            <a:off x="4846320" y="2487168"/>
            <a:ext cx="3886200" cy="34747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Yöntem bilgisi olabilir</a:t>
            </a:r>
            <a:endParaRPr lang="en-US" sz="1100" dirty="0"/>
          </a:p>
        </p:txBody>
      </p:sp>
      <p:sp>
        <p:nvSpPr>
          <p:cNvPr id="18" name="Text 16"/>
          <p:cNvSpPr/>
          <p:nvPr/>
        </p:nvSpPr>
        <p:spPr>
          <a:xfrm>
            <a:off x="4846320" y="2852928"/>
            <a:ext cx="3886200" cy="347472"/>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Ergen erkek — aktif sormak şart</a:t>
            </a:r>
            <a:endParaRPr lang="en-US" sz="1100" dirty="0"/>
          </a:p>
        </p:txBody>
      </p:sp>
      <p:sp>
        <p:nvSpPr>
          <p:cNvPr id="19" name="Shape 17"/>
          <p:cNvSpPr/>
          <p:nvPr/>
        </p:nvSpPr>
        <p:spPr>
          <a:xfrm>
            <a:off x="274320" y="3429000"/>
            <a:ext cx="8595360" cy="1481328"/>
          </a:xfrm>
          <a:prstGeom prst="rect">
            <a:avLst/>
          </a:prstGeom>
          <a:solidFill>
            <a:srgbClr val="FEF3E2"/>
          </a:solidFill>
          <a:ln w="6350">
            <a:solidFill>
              <a:srgbClr val="C9822A"/>
            </a:solidFill>
            <a:prstDash val="solid"/>
          </a:ln>
        </p:spPr>
        <p:txBody>
          <a:bodyPr/>
          <a:lstStyle/>
          <a:p>
            <a:endParaRPr lang="tr-TR"/>
          </a:p>
        </p:txBody>
      </p:sp>
      <p:sp>
        <p:nvSpPr>
          <p:cNvPr id="20" name="Shape 18"/>
          <p:cNvSpPr/>
          <p:nvPr/>
        </p:nvSpPr>
        <p:spPr>
          <a:xfrm>
            <a:off x="274320" y="3429000"/>
            <a:ext cx="8595360" cy="347472"/>
          </a:xfrm>
          <a:prstGeom prst="rect">
            <a:avLst/>
          </a:prstGeom>
          <a:solidFill>
            <a:srgbClr val="C9822A"/>
          </a:solidFill>
          <a:ln w="6350">
            <a:solidFill>
              <a:srgbClr val="C9822A"/>
            </a:solidFill>
            <a:prstDash val="solid"/>
          </a:ln>
        </p:spPr>
        <p:txBody>
          <a:bodyPr/>
          <a:lstStyle/>
          <a:p>
            <a:endParaRPr lang="tr-TR"/>
          </a:p>
        </p:txBody>
      </p:sp>
      <p:sp>
        <p:nvSpPr>
          <p:cNvPr id="21" name="Text 19"/>
          <p:cNvSpPr/>
          <p:nvPr/>
        </p:nvSpPr>
        <p:spPr>
          <a:xfrm>
            <a:off x="411480" y="3429000"/>
            <a:ext cx="8321040" cy="347472"/>
          </a:xfrm>
          <a:prstGeom prst="rect">
            <a:avLst/>
          </a:prstGeom>
          <a:noFill/>
          <a:ln/>
        </p:spPr>
        <p:txBody>
          <a:bodyPr wrap="square" rtlCol="0" anchor="ctr"/>
          <a:lstStyle/>
          <a:p>
            <a:pPr marL="0" indent="0">
              <a:buNone/>
            </a:pPr>
            <a:r>
              <a:rPr lang="en-US" sz="1200" b="1" dirty="0">
                <a:solidFill>
                  <a:srgbClr val="FFFFFF"/>
                </a:solidFill>
              </a:rPr>
              <a:t>Örnek Diyalog ve Karar</a:t>
            </a:r>
            <a:endParaRPr lang="en-US" sz="1200" dirty="0"/>
          </a:p>
        </p:txBody>
      </p:sp>
      <p:sp>
        <p:nvSpPr>
          <p:cNvPr id="22" name="Text 20"/>
          <p:cNvSpPr/>
          <p:nvPr/>
        </p:nvSpPr>
        <p:spPr>
          <a:xfrm>
            <a:off x="411480" y="3822192"/>
            <a:ext cx="8321040" cy="1042416"/>
          </a:xfrm>
          <a:prstGeom prst="rect">
            <a:avLst/>
          </a:prstGeom>
          <a:noFill/>
          <a:ln/>
        </p:spPr>
        <p:txBody>
          <a:bodyPr wrap="square" rtlCol="0" anchor="t"/>
          <a:lstStyle/>
          <a:p>
            <a:pPr marL="0" indent="0">
              <a:buNone/>
            </a:pPr>
            <a:r>
              <a:rPr lang="en-US" sz="1100" dirty="0">
                <a:solidFill>
                  <a:srgbClr val="1A2A3A"/>
                </a:solidFill>
              </a:rPr>
              <a:t>D: 'Can, 'Babam gibi yapacağım' demişsin. Bu ne demek?'  C: 'Bilmem... bazen düşünüyorum.'</a:t>
            </a:r>
            <a:endParaRPr lang="en-US" sz="1100" dirty="0"/>
          </a:p>
          <a:p>
            <a:pPr marL="0" indent="0">
              <a:buNone/>
            </a:pPr>
            <a:r>
              <a:rPr lang="en-US" sz="1100" dirty="0">
                <a:solidFill>
                  <a:srgbClr val="1A2A3A"/>
                </a:solidFill>
              </a:rPr>
              <a:t>D: 'İntihar etmeyi düşündün mü? Sana dürüstçe sormam gerekiyor.'  C: 'Bazen... babam nasıl yaptıysa öyle.'</a:t>
            </a:r>
            <a:endParaRPr lang="en-US" sz="1100" dirty="0"/>
          </a:p>
          <a:p>
            <a:pPr marL="0" indent="0">
              <a:buNone/>
            </a:pPr>
            <a:r>
              <a:rPr lang="en-US" sz="1100" dirty="0">
                <a:solidFill>
                  <a:srgbClr val="1A2A3A"/>
                </a:solidFill>
              </a:rPr>
              <a:t>→ Plan + Yöntem bilgisi = ACİL MÜDAHALE: Yalnız bırakma · aileyi hemen bilgilendir · güvenlik planı · psikiyatri sevk</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Okul Temelli İntihar Önleme — Üç Katmanlı Müdahale Piramidi</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3474720" y="731520"/>
            <a:ext cx="2194560" cy="274320"/>
          </a:xfrm>
          <a:prstGeom prst="triangle">
            <a:avLst/>
          </a:prstGeom>
          <a:solidFill>
            <a:srgbClr val="A93226"/>
          </a:solidFill>
          <a:ln w="12700">
            <a:solidFill>
              <a:srgbClr val="A93226"/>
            </a:solidFill>
            <a:prstDash val="solid"/>
          </a:ln>
        </p:spPr>
        <p:txBody>
          <a:bodyPr/>
          <a:lstStyle/>
          <a:p>
            <a:endParaRPr lang="tr-TR"/>
          </a:p>
        </p:txBody>
      </p:sp>
      <p:sp>
        <p:nvSpPr>
          <p:cNvPr id="7" name="Shape 5"/>
          <p:cNvSpPr/>
          <p:nvPr/>
        </p:nvSpPr>
        <p:spPr>
          <a:xfrm>
            <a:off x="3291840" y="1005840"/>
            <a:ext cx="2560320" cy="868680"/>
          </a:xfrm>
          <a:prstGeom prst="trapezoid">
            <a:avLst/>
          </a:prstGeom>
          <a:solidFill>
            <a:srgbClr val="A93226"/>
          </a:solidFill>
          <a:ln w="12700">
            <a:solidFill>
              <a:srgbClr val="A93226"/>
            </a:solidFill>
            <a:prstDash val="solid"/>
          </a:ln>
        </p:spPr>
        <p:txBody>
          <a:bodyPr/>
          <a:lstStyle/>
          <a:p>
            <a:endParaRPr lang="tr-TR"/>
          </a:p>
        </p:txBody>
      </p:sp>
      <p:sp>
        <p:nvSpPr>
          <p:cNvPr id="8" name="Text 6"/>
          <p:cNvSpPr/>
          <p:nvPr/>
        </p:nvSpPr>
        <p:spPr>
          <a:xfrm>
            <a:off x="3337560" y="1024128"/>
            <a:ext cx="2468880" cy="402336"/>
          </a:xfrm>
          <a:prstGeom prst="rect">
            <a:avLst/>
          </a:prstGeom>
          <a:noFill/>
          <a:ln/>
        </p:spPr>
        <p:txBody>
          <a:bodyPr wrap="square" rtlCol="0" anchor="ctr"/>
          <a:lstStyle/>
          <a:p>
            <a:pPr marL="0" indent="0" algn="ctr">
              <a:buNone/>
            </a:pPr>
            <a:r>
              <a:rPr lang="en-US" sz="1100" b="1" dirty="0">
                <a:solidFill>
                  <a:srgbClr val="FFFFFF"/>
                </a:solidFill>
              </a:rPr>
              <a:t>Yoğun Müdahale</a:t>
            </a:r>
            <a:endParaRPr lang="en-US" sz="1100" dirty="0"/>
          </a:p>
        </p:txBody>
      </p:sp>
      <p:sp>
        <p:nvSpPr>
          <p:cNvPr id="9" name="Text 7"/>
          <p:cNvSpPr/>
          <p:nvPr/>
        </p:nvSpPr>
        <p:spPr>
          <a:xfrm>
            <a:off x="3337560" y="1435608"/>
            <a:ext cx="2468880" cy="402336"/>
          </a:xfrm>
          <a:prstGeom prst="rect">
            <a:avLst/>
          </a:prstGeom>
          <a:noFill/>
          <a:ln/>
        </p:spPr>
        <p:txBody>
          <a:bodyPr wrap="square" rtlCol="0" anchor="ctr"/>
          <a:lstStyle/>
          <a:p>
            <a:pPr marL="0" indent="0" algn="ctr">
              <a:buNone/>
            </a:pPr>
            <a:r>
              <a:rPr lang="en-US" sz="950" dirty="0">
                <a:solidFill>
                  <a:srgbClr val="FFFFFF"/>
                </a:solidFill>
              </a:rPr>
              <a:t>%5-10 · Kriz anında bireysel klinik</a:t>
            </a:r>
            <a:endParaRPr lang="en-US" sz="950" dirty="0"/>
          </a:p>
        </p:txBody>
      </p:sp>
      <p:sp>
        <p:nvSpPr>
          <p:cNvPr id="10" name="Shape 8"/>
          <p:cNvSpPr/>
          <p:nvPr/>
        </p:nvSpPr>
        <p:spPr>
          <a:xfrm>
            <a:off x="2194560" y="1938528"/>
            <a:ext cx="4754880" cy="960120"/>
          </a:xfrm>
          <a:prstGeom prst="trapezoid">
            <a:avLst/>
          </a:prstGeom>
          <a:solidFill>
            <a:srgbClr val="C9822A"/>
          </a:solidFill>
          <a:ln w="12700">
            <a:solidFill>
              <a:srgbClr val="C9822A"/>
            </a:solidFill>
            <a:prstDash val="solid"/>
          </a:ln>
        </p:spPr>
        <p:txBody>
          <a:bodyPr/>
          <a:lstStyle/>
          <a:p>
            <a:endParaRPr lang="tr-TR"/>
          </a:p>
        </p:txBody>
      </p:sp>
      <p:sp>
        <p:nvSpPr>
          <p:cNvPr id="11" name="Text 9"/>
          <p:cNvSpPr/>
          <p:nvPr/>
        </p:nvSpPr>
        <p:spPr>
          <a:xfrm>
            <a:off x="2240280" y="1956816"/>
            <a:ext cx="4663440" cy="402336"/>
          </a:xfrm>
          <a:prstGeom prst="rect">
            <a:avLst/>
          </a:prstGeom>
          <a:noFill/>
          <a:ln/>
        </p:spPr>
        <p:txBody>
          <a:bodyPr wrap="square" rtlCol="0" anchor="ctr"/>
          <a:lstStyle/>
          <a:p>
            <a:pPr marL="0" indent="0" algn="ctr">
              <a:buNone/>
            </a:pPr>
            <a:r>
              <a:rPr lang="en-US" sz="1200" b="1" dirty="0">
                <a:solidFill>
                  <a:srgbClr val="FFFFFF"/>
                </a:solidFill>
              </a:rPr>
              <a:t>Seçici Müdahale</a:t>
            </a:r>
            <a:endParaRPr lang="en-US" sz="1200" dirty="0"/>
          </a:p>
        </p:txBody>
      </p:sp>
      <p:sp>
        <p:nvSpPr>
          <p:cNvPr id="12" name="Text 10"/>
          <p:cNvSpPr/>
          <p:nvPr/>
        </p:nvSpPr>
        <p:spPr>
          <a:xfrm>
            <a:off x="2240280" y="2368296"/>
            <a:ext cx="4663440" cy="457200"/>
          </a:xfrm>
          <a:prstGeom prst="rect">
            <a:avLst/>
          </a:prstGeom>
          <a:noFill/>
          <a:ln/>
        </p:spPr>
        <p:txBody>
          <a:bodyPr wrap="square" rtlCol="0" anchor="ctr"/>
          <a:lstStyle/>
          <a:p>
            <a:pPr marL="0" indent="0" algn="ctr">
              <a:buNone/>
            </a:pPr>
            <a:r>
              <a:rPr lang="en-US" sz="1050" dirty="0">
                <a:solidFill>
                  <a:srgbClr val="FFFFFF"/>
                </a:solidFill>
              </a:rPr>
              <a:t>%15-20 · Risk altındaki gruplar (yas, zorbalık, aile krizi)</a:t>
            </a:r>
            <a:endParaRPr lang="en-US" sz="1050" dirty="0"/>
          </a:p>
        </p:txBody>
      </p:sp>
      <p:sp>
        <p:nvSpPr>
          <p:cNvPr id="13" name="Shape 11"/>
          <p:cNvSpPr/>
          <p:nvPr/>
        </p:nvSpPr>
        <p:spPr>
          <a:xfrm>
            <a:off x="1097280" y="2962656"/>
            <a:ext cx="6949440" cy="1051560"/>
          </a:xfrm>
          <a:prstGeom prst="trapezoid">
            <a:avLst/>
          </a:prstGeom>
          <a:solidFill>
            <a:srgbClr val="2E7D87"/>
          </a:solidFill>
          <a:ln w="12700">
            <a:solidFill>
              <a:srgbClr val="2E7D87"/>
            </a:solidFill>
            <a:prstDash val="solid"/>
          </a:ln>
        </p:spPr>
        <p:txBody>
          <a:bodyPr/>
          <a:lstStyle/>
          <a:p>
            <a:endParaRPr lang="tr-TR"/>
          </a:p>
        </p:txBody>
      </p:sp>
      <p:sp>
        <p:nvSpPr>
          <p:cNvPr id="14" name="Text 12"/>
          <p:cNvSpPr/>
          <p:nvPr/>
        </p:nvSpPr>
        <p:spPr>
          <a:xfrm>
            <a:off x="1143000" y="2980944"/>
            <a:ext cx="6858000" cy="402336"/>
          </a:xfrm>
          <a:prstGeom prst="rect">
            <a:avLst/>
          </a:prstGeom>
          <a:noFill/>
          <a:ln/>
        </p:spPr>
        <p:txBody>
          <a:bodyPr wrap="square" rtlCol="0" anchor="ctr"/>
          <a:lstStyle/>
          <a:p>
            <a:pPr marL="0" indent="0" algn="ctr">
              <a:buNone/>
            </a:pPr>
            <a:r>
              <a:rPr lang="en-US" sz="1300" b="1" dirty="0">
                <a:solidFill>
                  <a:srgbClr val="FFFFFF"/>
                </a:solidFill>
              </a:rPr>
              <a:t>Evrensel Önleme</a:t>
            </a:r>
            <a:endParaRPr lang="en-US" sz="1300" dirty="0"/>
          </a:p>
        </p:txBody>
      </p:sp>
      <p:sp>
        <p:nvSpPr>
          <p:cNvPr id="15" name="Text 13"/>
          <p:cNvSpPr/>
          <p:nvPr/>
        </p:nvSpPr>
        <p:spPr>
          <a:xfrm>
            <a:off x="1143000" y="3392424"/>
            <a:ext cx="6858000" cy="548640"/>
          </a:xfrm>
          <a:prstGeom prst="rect">
            <a:avLst/>
          </a:prstGeom>
          <a:noFill/>
          <a:ln/>
        </p:spPr>
        <p:txBody>
          <a:bodyPr wrap="square" rtlCol="0" anchor="ctr"/>
          <a:lstStyle/>
          <a:p>
            <a:pPr marL="0" indent="0" algn="ctr">
              <a:buNone/>
            </a:pPr>
            <a:r>
              <a:rPr lang="en-US" sz="1100" dirty="0">
                <a:solidFill>
                  <a:srgbClr val="FFFFFF"/>
                </a:solidFill>
              </a:rPr>
              <a:t>%100 · Tüm okul için psikoeğitim, farkındalık, yardım isteme kültürü</a:t>
            </a:r>
            <a:endParaRPr lang="en-US" sz="1100" dirty="0"/>
          </a:p>
        </p:txBody>
      </p:sp>
      <p:sp>
        <p:nvSpPr>
          <p:cNvPr id="16" name="Shape 14"/>
          <p:cNvSpPr/>
          <p:nvPr/>
        </p:nvSpPr>
        <p:spPr>
          <a:xfrm>
            <a:off x="274320" y="4160520"/>
            <a:ext cx="8595360" cy="749808"/>
          </a:xfrm>
          <a:prstGeom prst="rect">
            <a:avLst/>
          </a:prstGeom>
          <a:solidFill>
            <a:srgbClr val="F5F8FA"/>
          </a:solidFill>
          <a:ln w="6350">
            <a:solidFill>
              <a:srgbClr val="D4E2EC"/>
            </a:solidFill>
            <a:prstDash val="solid"/>
          </a:ln>
        </p:spPr>
        <p:txBody>
          <a:bodyPr/>
          <a:lstStyle/>
          <a:p>
            <a:endParaRPr lang="tr-TR"/>
          </a:p>
        </p:txBody>
      </p:sp>
      <p:sp>
        <p:nvSpPr>
          <p:cNvPr id="17" name="Text 15"/>
          <p:cNvSpPr/>
          <p:nvPr/>
        </p:nvSpPr>
        <p:spPr>
          <a:xfrm>
            <a:off x="411480" y="4187952"/>
            <a:ext cx="914400" cy="694944"/>
          </a:xfrm>
          <a:prstGeom prst="rect">
            <a:avLst/>
          </a:prstGeom>
          <a:noFill/>
          <a:ln/>
        </p:spPr>
        <p:txBody>
          <a:bodyPr wrap="square" rtlCol="0" anchor="ctr"/>
          <a:lstStyle/>
          <a:p>
            <a:pPr marL="0" indent="0">
              <a:buNone/>
            </a:pPr>
            <a:r>
              <a:rPr lang="en-US" sz="1100" b="1" dirty="0">
                <a:solidFill>
                  <a:srgbClr val="1B3A5C"/>
                </a:solidFill>
              </a:rPr>
              <a:t>PD Rolü:</a:t>
            </a:r>
            <a:endParaRPr lang="en-US" sz="1100" dirty="0"/>
          </a:p>
        </p:txBody>
      </p:sp>
      <p:sp>
        <p:nvSpPr>
          <p:cNvPr id="18" name="Text 16"/>
          <p:cNvSpPr/>
          <p:nvPr/>
        </p:nvSpPr>
        <p:spPr>
          <a:xfrm>
            <a:off x="1371600" y="4187952"/>
            <a:ext cx="7406640" cy="694944"/>
          </a:xfrm>
          <a:prstGeom prst="rect">
            <a:avLst/>
          </a:prstGeom>
          <a:noFill/>
          <a:ln/>
        </p:spPr>
        <p:txBody>
          <a:bodyPr wrap="square" rtlCol="0" anchor="ctr"/>
          <a:lstStyle/>
          <a:p>
            <a:pPr marL="0" indent="0">
              <a:buNone/>
            </a:pPr>
            <a:r>
              <a:rPr lang="en-US" sz="1050" dirty="0">
                <a:solidFill>
                  <a:srgbClr val="1A2A3A"/>
                </a:solidFill>
              </a:rPr>
              <a:t>Evrensel: psikoeğitim programları, öğretmen eğitimi  ·  Seçici: yas grupları, bireysel takip  ·  Yoğun: risk değerlendirme, sevk koordinasyonu</a:t>
            </a:r>
            <a:endParaRPr lang="en-US" sz="1050" dirty="0"/>
          </a:p>
          <a:p>
            <a:pPr marL="0" indent="0">
              <a:buNone/>
            </a:pPr>
            <a:r>
              <a:rPr lang="en-US" sz="1050" dirty="0">
                <a:solidFill>
                  <a:srgbClr val="1A2A3A"/>
                </a:solidFill>
              </a:rPr>
              <a:t>Türkiye'de evrensel önleme büyük ölçüde yapılmıyor — oysa en maliyet-etkin katman bu.</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7">
    <p:bg>
      <p:bgPr>
        <a:solidFill>
          <a:srgbClr val="1B3A5C"/>
        </a:solidFill>
        <a:effectLst/>
      </p:bgPr>
    </p:bg>
    <p:spTree>
      <p:nvGrpSpPr>
        <p:cNvPr id="1" name=""/>
        <p:cNvGrpSpPr/>
        <p:nvPr/>
      </p:nvGrpSpPr>
      <p:grpSpPr>
        <a:xfrm>
          <a:off x="0" y="0"/>
          <a:ext cx="0" cy="0"/>
          <a:chOff x="0" y="0"/>
          <a:chExt cx="0" cy="0"/>
        </a:xfrm>
      </p:grpSpPr>
      <p:sp>
        <p:nvSpPr>
          <p:cNvPr id="2" name="Shape 0"/>
          <p:cNvSpPr/>
          <p:nvPr/>
        </p:nvSpPr>
        <p:spPr>
          <a:xfrm>
            <a:off x="0" y="0"/>
            <a:ext cx="182880" cy="5143500"/>
          </a:xfrm>
          <a:prstGeom prst="rect">
            <a:avLst/>
          </a:prstGeom>
          <a:solidFill>
            <a:srgbClr val="2E7D87"/>
          </a:solidFill>
          <a:ln w="12700">
            <a:solidFill>
              <a:srgbClr val="2E7D87"/>
            </a:solidFill>
            <a:prstDash val="solid"/>
          </a:ln>
        </p:spPr>
        <p:txBody>
          <a:bodyPr/>
          <a:lstStyle/>
          <a:p>
            <a:endParaRPr lang="tr-TR"/>
          </a:p>
        </p:txBody>
      </p:sp>
      <p:sp>
        <p:nvSpPr>
          <p:cNvPr id="3" name="Shape 1"/>
          <p:cNvSpPr/>
          <p:nvPr/>
        </p:nvSpPr>
        <p:spPr>
          <a:xfrm>
            <a:off x="0" y="4846320"/>
            <a:ext cx="9144000" cy="297180"/>
          </a:xfrm>
          <a:prstGeom prst="rect">
            <a:avLst/>
          </a:prstGeom>
          <a:solidFill>
            <a:srgbClr val="2E7D87"/>
          </a:solidFill>
          <a:ln w="12700">
            <a:solidFill>
              <a:srgbClr val="2E7D87"/>
            </a:solidFill>
            <a:prstDash val="solid"/>
          </a:ln>
        </p:spPr>
        <p:txBody>
          <a:bodyPr/>
          <a:lstStyle/>
          <a:p>
            <a:endParaRPr lang="tr-TR"/>
          </a:p>
        </p:txBody>
      </p:sp>
      <p:sp>
        <p:nvSpPr>
          <p:cNvPr id="4" name="Text 2"/>
          <p:cNvSpPr/>
          <p:nvPr/>
        </p:nvSpPr>
        <p:spPr>
          <a:xfrm>
            <a:off x="365760" y="914400"/>
            <a:ext cx="1280160" cy="1280160"/>
          </a:xfrm>
          <a:prstGeom prst="rect">
            <a:avLst/>
          </a:prstGeom>
          <a:noFill/>
          <a:ln/>
        </p:spPr>
        <p:txBody>
          <a:bodyPr wrap="square" rtlCol="0" anchor="ctr"/>
          <a:lstStyle/>
          <a:p>
            <a:pPr marL="0" indent="0" algn="ctr">
              <a:buNone/>
            </a:pPr>
            <a:r>
              <a:rPr lang="en-US" sz="8000" b="1" dirty="0">
                <a:solidFill>
                  <a:srgbClr val="4AACBB"/>
                </a:solidFill>
              </a:rPr>
              <a:t>4</a:t>
            </a:r>
            <a:endParaRPr lang="en-US" sz="8000" dirty="0"/>
          </a:p>
        </p:txBody>
      </p:sp>
      <p:sp>
        <p:nvSpPr>
          <p:cNvPr id="5" name="Text 3"/>
          <p:cNvSpPr/>
          <p:nvPr/>
        </p:nvSpPr>
        <p:spPr>
          <a:xfrm>
            <a:off x="1920240" y="1280160"/>
            <a:ext cx="6858000" cy="1005840"/>
          </a:xfrm>
          <a:prstGeom prst="rect">
            <a:avLst/>
          </a:prstGeom>
          <a:noFill/>
          <a:ln/>
        </p:spPr>
        <p:txBody>
          <a:bodyPr wrap="square" rtlCol="0" anchor="ctr"/>
          <a:lstStyle/>
          <a:p>
            <a:pPr marL="0" indent="0">
              <a:buNone/>
            </a:pPr>
            <a:r>
              <a:rPr lang="en-US" sz="3400" b="1" dirty="0">
                <a:solidFill>
                  <a:srgbClr val="FFFFFF"/>
                </a:solidFill>
              </a:rPr>
              <a:t>Sistem ve Kriz Yönetimi</a:t>
            </a:r>
            <a:endParaRPr lang="en-US" sz="3400" dirty="0"/>
          </a:p>
        </p:txBody>
      </p:sp>
      <p:sp>
        <p:nvSpPr>
          <p:cNvPr id="6" name="Text 4"/>
          <p:cNvSpPr/>
          <p:nvPr/>
        </p:nvSpPr>
        <p:spPr>
          <a:xfrm>
            <a:off x="1920240" y="2468880"/>
            <a:ext cx="6858000" cy="594360"/>
          </a:xfrm>
          <a:prstGeom prst="rect">
            <a:avLst/>
          </a:prstGeom>
          <a:noFill/>
          <a:ln/>
        </p:spPr>
        <p:txBody>
          <a:bodyPr wrap="square" rtlCol="0" anchor="ctr"/>
          <a:lstStyle/>
          <a:p>
            <a:pPr marL="0" indent="0">
              <a:buNone/>
            </a:pPr>
            <a:r>
              <a:rPr lang="en-US" sz="1400" i="1" dirty="0">
                <a:solidFill>
                  <a:srgbClr val="4AACBB"/>
                </a:solidFill>
              </a:rPr>
              <a:t>İlk 24 saat · Postvention · Öğretmen · Aile · Yasal çerçeve</a:t>
            </a:r>
            <a:endParaRPr lang="en-US" sz="1400" dirty="0"/>
          </a:p>
        </p:txBody>
      </p:sp>
      <p:sp>
        <p:nvSpPr>
          <p:cNvPr id="7" name="Text 5"/>
          <p:cNvSpPr/>
          <p:nvPr/>
        </p:nvSpPr>
        <p:spPr>
          <a:xfrm>
            <a:off x="365760" y="4855464"/>
            <a:ext cx="8412480" cy="256032"/>
          </a:xfrm>
          <a:prstGeom prst="rect">
            <a:avLst/>
          </a:prstGeom>
          <a:noFill/>
          <a:ln/>
        </p:spPr>
        <p:txBody>
          <a:bodyPr wrap="square" rtlCol="0" anchor="ctr"/>
          <a:lstStyle/>
          <a:p>
            <a:pPr marL="0" indent="0" algn="r">
              <a:buNone/>
            </a:pPr>
            <a:r>
              <a:rPr lang="en-US" sz="900" dirty="0">
                <a:solidFill>
                  <a:srgbClr val="FFFFFF"/>
                </a:solidFill>
              </a:rPr>
              <a:t>Prof. Dr. Mustafa Uslu  ·  ALKÜ PDR</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Kriz Sonrası İlk 24 Saat — PD'nin Eylem Protokolü</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SAMHSA (2012) &amp; PREPaRE modelinden uyarlanmıştır</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1325880" cy="631767"/>
          </a:xfrm>
          <a:prstGeom prst="rect">
            <a:avLst/>
          </a:prstGeom>
          <a:solidFill>
            <a:srgbClr val="1B3A5C"/>
          </a:solidFill>
          <a:ln w="6350">
            <a:solidFill>
              <a:srgbClr val="1B3A5C"/>
            </a:solidFill>
            <a:prstDash val="solid"/>
          </a:ln>
        </p:spPr>
        <p:txBody>
          <a:bodyPr/>
          <a:lstStyle/>
          <a:p>
            <a:endParaRPr lang="tr-TR"/>
          </a:p>
        </p:txBody>
      </p:sp>
      <p:sp>
        <p:nvSpPr>
          <p:cNvPr id="8" name="Text 6"/>
          <p:cNvSpPr/>
          <p:nvPr/>
        </p:nvSpPr>
        <p:spPr>
          <a:xfrm>
            <a:off x="292608" y="960120"/>
            <a:ext cx="1289304" cy="631767"/>
          </a:xfrm>
          <a:prstGeom prst="rect">
            <a:avLst/>
          </a:prstGeom>
          <a:noFill/>
          <a:ln/>
        </p:spPr>
        <p:txBody>
          <a:bodyPr wrap="square" rtlCol="0" anchor="ctr"/>
          <a:lstStyle/>
          <a:p>
            <a:pPr marL="0" indent="0" algn="ctr">
              <a:buNone/>
            </a:pPr>
            <a:r>
              <a:rPr lang="en-US" sz="1100" b="1" dirty="0">
                <a:solidFill>
                  <a:srgbClr val="FFFFFF"/>
                </a:solidFill>
              </a:rPr>
              <a:t>0–2 Saat</a:t>
            </a:r>
            <a:endParaRPr lang="en-US" sz="1100" dirty="0"/>
          </a:p>
        </p:txBody>
      </p:sp>
      <p:sp>
        <p:nvSpPr>
          <p:cNvPr id="9" name="Shape 7"/>
          <p:cNvSpPr/>
          <p:nvPr/>
        </p:nvSpPr>
        <p:spPr>
          <a:xfrm>
            <a:off x="1664208" y="960120"/>
            <a:ext cx="1755648" cy="631767"/>
          </a:xfrm>
          <a:prstGeom prst="rect">
            <a:avLst/>
          </a:prstGeom>
          <a:solidFill>
            <a:srgbClr val="2E7D87"/>
          </a:solidFill>
          <a:ln w="6350">
            <a:solidFill>
              <a:srgbClr val="2E7D87"/>
            </a:solidFill>
            <a:prstDash val="solid"/>
          </a:ln>
        </p:spPr>
        <p:txBody>
          <a:bodyPr/>
          <a:lstStyle/>
          <a:p>
            <a:endParaRPr lang="tr-TR"/>
          </a:p>
        </p:txBody>
      </p:sp>
      <p:sp>
        <p:nvSpPr>
          <p:cNvPr id="10" name="Text 8"/>
          <p:cNvSpPr/>
          <p:nvPr/>
        </p:nvSpPr>
        <p:spPr>
          <a:xfrm>
            <a:off x="1682496" y="960120"/>
            <a:ext cx="1719072" cy="631767"/>
          </a:xfrm>
          <a:prstGeom prst="rect">
            <a:avLst/>
          </a:prstGeom>
          <a:noFill/>
          <a:ln/>
        </p:spPr>
        <p:txBody>
          <a:bodyPr wrap="square" rtlCol="0" anchor="ctr"/>
          <a:lstStyle/>
          <a:p>
            <a:pPr marL="0" indent="0" algn="ctr">
              <a:buNone/>
            </a:pPr>
            <a:r>
              <a:rPr lang="en-US" sz="1100" b="1" dirty="0">
                <a:solidFill>
                  <a:srgbClr val="FFFFFF"/>
                </a:solidFill>
              </a:rPr>
              <a:t>Bilgi &amp; Doğrulama</a:t>
            </a:r>
            <a:endParaRPr lang="en-US" sz="1100" dirty="0"/>
          </a:p>
        </p:txBody>
      </p:sp>
      <p:sp>
        <p:nvSpPr>
          <p:cNvPr id="11" name="Shape 9"/>
          <p:cNvSpPr/>
          <p:nvPr/>
        </p:nvSpPr>
        <p:spPr>
          <a:xfrm>
            <a:off x="3493008" y="960120"/>
            <a:ext cx="5349240" cy="631767"/>
          </a:xfrm>
          <a:prstGeom prst="rect">
            <a:avLst/>
          </a:prstGeom>
          <a:solidFill>
            <a:srgbClr val="F5F8FA"/>
          </a:solidFill>
          <a:ln w="6350">
            <a:solidFill>
              <a:srgbClr val="D4E2EC"/>
            </a:solidFill>
            <a:prstDash val="solid"/>
          </a:ln>
        </p:spPr>
        <p:txBody>
          <a:bodyPr/>
          <a:lstStyle/>
          <a:p>
            <a:endParaRPr lang="tr-TR"/>
          </a:p>
        </p:txBody>
      </p:sp>
      <p:sp>
        <p:nvSpPr>
          <p:cNvPr id="12" name="Text 10"/>
          <p:cNvSpPr/>
          <p:nvPr/>
        </p:nvSpPr>
        <p:spPr>
          <a:xfrm>
            <a:off x="3611880" y="999605"/>
            <a:ext cx="5120640" cy="552796"/>
          </a:xfrm>
          <a:prstGeom prst="rect">
            <a:avLst/>
          </a:prstGeom>
          <a:noFill/>
          <a:ln/>
        </p:spPr>
        <p:txBody>
          <a:bodyPr wrap="square" rtlCol="0" anchor="ctr"/>
          <a:lstStyle/>
          <a:p>
            <a:pPr marL="0" indent="0">
              <a:buNone/>
            </a:pPr>
            <a:r>
              <a:rPr lang="en-US" sz="1100" dirty="0">
                <a:solidFill>
                  <a:srgbClr val="1A2A3A"/>
                </a:solidFill>
              </a:rPr>
              <a:t>Olayı doğrula. Müdürü bilgilendir. Bilgi kaynağını kontrol et — söylentileri engelle.</a:t>
            </a:r>
            <a:endParaRPr lang="en-US" sz="1100" dirty="0"/>
          </a:p>
        </p:txBody>
      </p:sp>
      <p:sp>
        <p:nvSpPr>
          <p:cNvPr id="13" name="Shape 11"/>
          <p:cNvSpPr/>
          <p:nvPr/>
        </p:nvSpPr>
        <p:spPr>
          <a:xfrm>
            <a:off x="749808" y="1591887"/>
            <a:ext cx="73152" cy="73152"/>
          </a:xfrm>
          <a:prstGeom prst="ellipse">
            <a:avLst/>
          </a:prstGeom>
          <a:solidFill>
            <a:srgbClr val="4AACBB"/>
          </a:solidFill>
          <a:ln w="12700">
            <a:solidFill>
              <a:srgbClr val="4AACBB"/>
            </a:solidFill>
            <a:prstDash val="solid"/>
          </a:ln>
        </p:spPr>
        <p:txBody>
          <a:bodyPr/>
          <a:lstStyle/>
          <a:p>
            <a:endParaRPr lang="tr-TR"/>
          </a:p>
        </p:txBody>
      </p:sp>
      <p:sp>
        <p:nvSpPr>
          <p:cNvPr id="14" name="Shape 12"/>
          <p:cNvSpPr/>
          <p:nvPr/>
        </p:nvSpPr>
        <p:spPr>
          <a:xfrm>
            <a:off x="781812" y="1591887"/>
            <a:ext cx="0" cy="73152"/>
          </a:xfrm>
          <a:prstGeom prst="line">
            <a:avLst/>
          </a:prstGeom>
          <a:noFill/>
          <a:ln w="12700">
            <a:solidFill>
              <a:srgbClr val="2E7D87"/>
            </a:solidFill>
            <a:prstDash val="solid"/>
          </a:ln>
        </p:spPr>
        <p:txBody>
          <a:bodyPr/>
          <a:lstStyle/>
          <a:p>
            <a:endParaRPr lang="tr-TR"/>
          </a:p>
        </p:txBody>
      </p:sp>
      <p:sp>
        <p:nvSpPr>
          <p:cNvPr id="15" name="Shape 13"/>
          <p:cNvSpPr/>
          <p:nvPr/>
        </p:nvSpPr>
        <p:spPr>
          <a:xfrm>
            <a:off x="274320" y="1655064"/>
            <a:ext cx="1325880" cy="631767"/>
          </a:xfrm>
          <a:prstGeom prst="rect">
            <a:avLst/>
          </a:prstGeom>
          <a:solidFill>
            <a:srgbClr val="1B3A5C"/>
          </a:solidFill>
          <a:ln w="6350">
            <a:solidFill>
              <a:srgbClr val="1B3A5C"/>
            </a:solidFill>
            <a:prstDash val="solid"/>
          </a:ln>
        </p:spPr>
        <p:txBody>
          <a:bodyPr/>
          <a:lstStyle/>
          <a:p>
            <a:endParaRPr lang="tr-TR"/>
          </a:p>
        </p:txBody>
      </p:sp>
      <p:sp>
        <p:nvSpPr>
          <p:cNvPr id="16" name="Text 14"/>
          <p:cNvSpPr/>
          <p:nvPr/>
        </p:nvSpPr>
        <p:spPr>
          <a:xfrm>
            <a:off x="292608" y="1655064"/>
            <a:ext cx="1289304" cy="631767"/>
          </a:xfrm>
          <a:prstGeom prst="rect">
            <a:avLst/>
          </a:prstGeom>
          <a:noFill/>
          <a:ln/>
        </p:spPr>
        <p:txBody>
          <a:bodyPr wrap="square" rtlCol="0" anchor="ctr"/>
          <a:lstStyle/>
          <a:p>
            <a:pPr marL="0" indent="0" algn="ctr">
              <a:buNone/>
            </a:pPr>
            <a:r>
              <a:rPr lang="en-US" sz="1100" b="1" dirty="0">
                <a:solidFill>
                  <a:srgbClr val="FFFFFF"/>
                </a:solidFill>
              </a:rPr>
              <a:t>2–4 Saat</a:t>
            </a:r>
            <a:endParaRPr lang="en-US" sz="1100" dirty="0"/>
          </a:p>
        </p:txBody>
      </p:sp>
      <p:sp>
        <p:nvSpPr>
          <p:cNvPr id="17" name="Shape 15"/>
          <p:cNvSpPr/>
          <p:nvPr/>
        </p:nvSpPr>
        <p:spPr>
          <a:xfrm>
            <a:off x="1664208" y="1655064"/>
            <a:ext cx="1755648" cy="631767"/>
          </a:xfrm>
          <a:prstGeom prst="rect">
            <a:avLst/>
          </a:prstGeom>
          <a:solidFill>
            <a:srgbClr val="2E7D87"/>
          </a:solidFill>
          <a:ln w="6350">
            <a:solidFill>
              <a:srgbClr val="2E7D87"/>
            </a:solidFill>
            <a:prstDash val="solid"/>
          </a:ln>
        </p:spPr>
        <p:txBody>
          <a:bodyPr/>
          <a:lstStyle/>
          <a:p>
            <a:endParaRPr lang="tr-TR"/>
          </a:p>
        </p:txBody>
      </p:sp>
      <p:sp>
        <p:nvSpPr>
          <p:cNvPr id="18" name="Text 16"/>
          <p:cNvSpPr/>
          <p:nvPr/>
        </p:nvSpPr>
        <p:spPr>
          <a:xfrm>
            <a:off x="1682496" y="1655064"/>
            <a:ext cx="1719072" cy="631767"/>
          </a:xfrm>
          <a:prstGeom prst="rect">
            <a:avLst/>
          </a:prstGeom>
          <a:noFill/>
          <a:ln/>
        </p:spPr>
        <p:txBody>
          <a:bodyPr wrap="square" rtlCol="0" anchor="ctr"/>
          <a:lstStyle/>
          <a:p>
            <a:pPr marL="0" indent="0" algn="ctr">
              <a:buNone/>
            </a:pPr>
            <a:r>
              <a:rPr lang="en-US" sz="1100" b="1" dirty="0">
                <a:solidFill>
                  <a:srgbClr val="FFFFFF"/>
                </a:solidFill>
              </a:rPr>
              <a:t>Müdür Brifingi</a:t>
            </a:r>
            <a:endParaRPr lang="en-US" sz="1100" dirty="0"/>
          </a:p>
        </p:txBody>
      </p:sp>
      <p:sp>
        <p:nvSpPr>
          <p:cNvPr id="19" name="Shape 17"/>
          <p:cNvSpPr/>
          <p:nvPr/>
        </p:nvSpPr>
        <p:spPr>
          <a:xfrm>
            <a:off x="3493008" y="1655064"/>
            <a:ext cx="5349240" cy="631767"/>
          </a:xfrm>
          <a:prstGeom prst="rect">
            <a:avLst/>
          </a:prstGeom>
          <a:solidFill>
            <a:srgbClr val="F5F8FA"/>
          </a:solidFill>
          <a:ln w="6350">
            <a:solidFill>
              <a:srgbClr val="D4E2EC"/>
            </a:solidFill>
            <a:prstDash val="solid"/>
          </a:ln>
        </p:spPr>
        <p:txBody>
          <a:bodyPr/>
          <a:lstStyle/>
          <a:p>
            <a:endParaRPr lang="tr-TR"/>
          </a:p>
        </p:txBody>
      </p:sp>
      <p:sp>
        <p:nvSpPr>
          <p:cNvPr id="20" name="Text 18"/>
          <p:cNvSpPr/>
          <p:nvPr/>
        </p:nvSpPr>
        <p:spPr>
          <a:xfrm>
            <a:off x="3611880" y="1694549"/>
            <a:ext cx="5120640" cy="552796"/>
          </a:xfrm>
          <a:prstGeom prst="rect">
            <a:avLst/>
          </a:prstGeom>
          <a:noFill/>
          <a:ln/>
        </p:spPr>
        <p:txBody>
          <a:bodyPr wrap="square" rtlCol="0" anchor="ctr"/>
          <a:lstStyle/>
          <a:p>
            <a:pPr marL="0" indent="0">
              <a:buNone/>
            </a:pPr>
            <a:r>
              <a:rPr lang="en-US" sz="1100" dirty="0">
                <a:solidFill>
                  <a:srgbClr val="1A2A3A"/>
                </a:solidFill>
              </a:rPr>
              <a:t>Öğretmenlere ne söyleneceği, nasıl söyleneceği ve sınıfta ne yapılacağı yazılı olarak iletilir.</a:t>
            </a:r>
            <a:endParaRPr lang="en-US" sz="1100" dirty="0"/>
          </a:p>
        </p:txBody>
      </p:sp>
      <p:sp>
        <p:nvSpPr>
          <p:cNvPr id="21" name="Shape 19"/>
          <p:cNvSpPr/>
          <p:nvPr/>
        </p:nvSpPr>
        <p:spPr>
          <a:xfrm>
            <a:off x="749808" y="2286831"/>
            <a:ext cx="73152" cy="73152"/>
          </a:xfrm>
          <a:prstGeom prst="ellipse">
            <a:avLst/>
          </a:prstGeom>
          <a:solidFill>
            <a:srgbClr val="4AACBB"/>
          </a:solidFill>
          <a:ln w="12700">
            <a:solidFill>
              <a:srgbClr val="4AACBB"/>
            </a:solidFill>
            <a:prstDash val="solid"/>
          </a:ln>
        </p:spPr>
        <p:txBody>
          <a:bodyPr/>
          <a:lstStyle/>
          <a:p>
            <a:endParaRPr lang="tr-TR"/>
          </a:p>
        </p:txBody>
      </p:sp>
      <p:sp>
        <p:nvSpPr>
          <p:cNvPr id="22" name="Shape 20"/>
          <p:cNvSpPr/>
          <p:nvPr/>
        </p:nvSpPr>
        <p:spPr>
          <a:xfrm>
            <a:off x="781812" y="2286831"/>
            <a:ext cx="0" cy="73152"/>
          </a:xfrm>
          <a:prstGeom prst="line">
            <a:avLst/>
          </a:prstGeom>
          <a:noFill/>
          <a:ln w="12700">
            <a:solidFill>
              <a:srgbClr val="2E7D87"/>
            </a:solidFill>
            <a:prstDash val="solid"/>
          </a:ln>
        </p:spPr>
        <p:txBody>
          <a:bodyPr/>
          <a:lstStyle/>
          <a:p>
            <a:endParaRPr lang="tr-TR"/>
          </a:p>
        </p:txBody>
      </p:sp>
      <p:sp>
        <p:nvSpPr>
          <p:cNvPr id="23" name="Shape 21"/>
          <p:cNvSpPr/>
          <p:nvPr/>
        </p:nvSpPr>
        <p:spPr>
          <a:xfrm>
            <a:off x="274320" y="2350008"/>
            <a:ext cx="1325880" cy="631767"/>
          </a:xfrm>
          <a:prstGeom prst="rect">
            <a:avLst/>
          </a:prstGeom>
          <a:solidFill>
            <a:srgbClr val="1B3A5C"/>
          </a:solidFill>
          <a:ln w="6350">
            <a:solidFill>
              <a:srgbClr val="1B3A5C"/>
            </a:solidFill>
            <a:prstDash val="solid"/>
          </a:ln>
        </p:spPr>
        <p:txBody>
          <a:bodyPr/>
          <a:lstStyle/>
          <a:p>
            <a:endParaRPr lang="tr-TR"/>
          </a:p>
        </p:txBody>
      </p:sp>
      <p:sp>
        <p:nvSpPr>
          <p:cNvPr id="24" name="Text 22"/>
          <p:cNvSpPr/>
          <p:nvPr/>
        </p:nvSpPr>
        <p:spPr>
          <a:xfrm>
            <a:off x="292608" y="2350008"/>
            <a:ext cx="1289304" cy="631767"/>
          </a:xfrm>
          <a:prstGeom prst="rect">
            <a:avLst/>
          </a:prstGeom>
          <a:noFill/>
          <a:ln/>
        </p:spPr>
        <p:txBody>
          <a:bodyPr wrap="square" rtlCol="0" anchor="ctr"/>
          <a:lstStyle/>
          <a:p>
            <a:pPr marL="0" indent="0" algn="ctr">
              <a:buNone/>
            </a:pPr>
            <a:r>
              <a:rPr lang="en-US" sz="1100" b="1" dirty="0">
                <a:solidFill>
                  <a:srgbClr val="FFFFFF"/>
                </a:solidFill>
              </a:rPr>
              <a:t>4–6 Saat</a:t>
            </a:r>
            <a:endParaRPr lang="en-US" sz="1100" dirty="0"/>
          </a:p>
        </p:txBody>
      </p:sp>
      <p:sp>
        <p:nvSpPr>
          <p:cNvPr id="25" name="Shape 23"/>
          <p:cNvSpPr/>
          <p:nvPr/>
        </p:nvSpPr>
        <p:spPr>
          <a:xfrm>
            <a:off x="1664208" y="2350008"/>
            <a:ext cx="1755648" cy="631767"/>
          </a:xfrm>
          <a:prstGeom prst="rect">
            <a:avLst/>
          </a:prstGeom>
          <a:solidFill>
            <a:srgbClr val="2E7D87"/>
          </a:solidFill>
          <a:ln w="6350">
            <a:solidFill>
              <a:srgbClr val="2E7D87"/>
            </a:solidFill>
            <a:prstDash val="solid"/>
          </a:ln>
        </p:spPr>
        <p:txBody>
          <a:bodyPr/>
          <a:lstStyle/>
          <a:p>
            <a:endParaRPr lang="tr-TR"/>
          </a:p>
        </p:txBody>
      </p:sp>
      <p:sp>
        <p:nvSpPr>
          <p:cNvPr id="26" name="Text 24"/>
          <p:cNvSpPr/>
          <p:nvPr/>
        </p:nvSpPr>
        <p:spPr>
          <a:xfrm>
            <a:off x="1682496" y="2350008"/>
            <a:ext cx="1719072" cy="631767"/>
          </a:xfrm>
          <a:prstGeom prst="rect">
            <a:avLst/>
          </a:prstGeom>
          <a:noFill/>
          <a:ln/>
        </p:spPr>
        <p:txBody>
          <a:bodyPr wrap="square" rtlCol="0" anchor="ctr"/>
          <a:lstStyle/>
          <a:p>
            <a:pPr marL="0" indent="0" algn="ctr">
              <a:buNone/>
            </a:pPr>
            <a:r>
              <a:rPr lang="en-US" sz="1100" b="1" dirty="0">
                <a:solidFill>
                  <a:srgbClr val="FFFFFF"/>
                </a:solidFill>
              </a:rPr>
              <a:t>Risk Triyajı</a:t>
            </a:r>
            <a:endParaRPr lang="en-US" sz="1100" dirty="0"/>
          </a:p>
        </p:txBody>
      </p:sp>
      <p:sp>
        <p:nvSpPr>
          <p:cNvPr id="27" name="Shape 25"/>
          <p:cNvSpPr/>
          <p:nvPr/>
        </p:nvSpPr>
        <p:spPr>
          <a:xfrm>
            <a:off x="3493008" y="2350008"/>
            <a:ext cx="5349240" cy="631767"/>
          </a:xfrm>
          <a:prstGeom prst="rect">
            <a:avLst/>
          </a:prstGeom>
          <a:solidFill>
            <a:srgbClr val="F5F8FA"/>
          </a:solidFill>
          <a:ln w="6350">
            <a:solidFill>
              <a:srgbClr val="D4E2EC"/>
            </a:solidFill>
            <a:prstDash val="solid"/>
          </a:ln>
        </p:spPr>
        <p:txBody>
          <a:bodyPr/>
          <a:lstStyle/>
          <a:p>
            <a:endParaRPr lang="tr-TR"/>
          </a:p>
        </p:txBody>
      </p:sp>
      <p:sp>
        <p:nvSpPr>
          <p:cNvPr id="28" name="Text 26"/>
          <p:cNvSpPr/>
          <p:nvPr/>
        </p:nvSpPr>
        <p:spPr>
          <a:xfrm>
            <a:off x="3611880" y="2389493"/>
            <a:ext cx="5120640" cy="552796"/>
          </a:xfrm>
          <a:prstGeom prst="rect">
            <a:avLst/>
          </a:prstGeom>
          <a:noFill/>
          <a:ln/>
        </p:spPr>
        <p:txBody>
          <a:bodyPr wrap="square" rtlCol="0" anchor="ctr"/>
          <a:lstStyle/>
          <a:p>
            <a:pPr marL="0" indent="0">
              <a:buNone/>
            </a:pPr>
            <a:r>
              <a:rPr lang="en-US" sz="1100" dirty="0">
                <a:solidFill>
                  <a:srgbClr val="1A2A3A"/>
                </a:solidFill>
              </a:rPr>
              <a:t>Yakın arkadaşlar, girişim öyküsü olanlar, aşırı tepki verenler belirlenir. C-SSRS uygulanır.</a:t>
            </a:r>
            <a:endParaRPr lang="en-US" sz="1100" dirty="0"/>
          </a:p>
        </p:txBody>
      </p:sp>
      <p:sp>
        <p:nvSpPr>
          <p:cNvPr id="29" name="Shape 27"/>
          <p:cNvSpPr/>
          <p:nvPr/>
        </p:nvSpPr>
        <p:spPr>
          <a:xfrm>
            <a:off x="749808" y="2981775"/>
            <a:ext cx="73152" cy="73152"/>
          </a:xfrm>
          <a:prstGeom prst="ellipse">
            <a:avLst/>
          </a:prstGeom>
          <a:solidFill>
            <a:srgbClr val="4AACBB"/>
          </a:solidFill>
          <a:ln w="12700">
            <a:solidFill>
              <a:srgbClr val="4AACBB"/>
            </a:solidFill>
            <a:prstDash val="solid"/>
          </a:ln>
        </p:spPr>
        <p:txBody>
          <a:bodyPr/>
          <a:lstStyle/>
          <a:p>
            <a:endParaRPr lang="tr-TR"/>
          </a:p>
        </p:txBody>
      </p:sp>
      <p:sp>
        <p:nvSpPr>
          <p:cNvPr id="30" name="Shape 28"/>
          <p:cNvSpPr/>
          <p:nvPr/>
        </p:nvSpPr>
        <p:spPr>
          <a:xfrm>
            <a:off x="781812" y="2981775"/>
            <a:ext cx="0" cy="73152"/>
          </a:xfrm>
          <a:prstGeom prst="line">
            <a:avLst/>
          </a:prstGeom>
          <a:noFill/>
          <a:ln w="12700">
            <a:solidFill>
              <a:srgbClr val="2E7D87"/>
            </a:solidFill>
            <a:prstDash val="solid"/>
          </a:ln>
        </p:spPr>
        <p:txBody>
          <a:bodyPr/>
          <a:lstStyle/>
          <a:p>
            <a:endParaRPr lang="tr-TR"/>
          </a:p>
        </p:txBody>
      </p:sp>
      <p:sp>
        <p:nvSpPr>
          <p:cNvPr id="31" name="Shape 29"/>
          <p:cNvSpPr/>
          <p:nvPr/>
        </p:nvSpPr>
        <p:spPr>
          <a:xfrm>
            <a:off x="274320" y="3044952"/>
            <a:ext cx="1325880" cy="631767"/>
          </a:xfrm>
          <a:prstGeom prst="rect">
            <a:avLst/>
          </a:prstGeom>
          <a:solidFill>
            <a:srgbClr val="1B3A5C"/>
          </a:solidFill>
          <a:ln w="6350">
            <a:solidFill>
              <a:srgbClr val="1B3A5C"/>
            </a:solidFill>
            <a:prstDash val="solid"/>
          </a:ln>
        </p:spPr>
        <p:txBody>
          <a:bodyPr/>
          <a:lstStyle/>
          <a:p>
            <a:endParaRPr lang="tr-TR"/>
          </a:p>
        </p:txBody>
      </p:sp>
      <p:sp>
        <p:nvSpPr>
          <p:cNvPr id="32" name="Text 30"/>
          <p:cNvSpPr/>
          <p:nvPr/>
        </p:nvSpPr>
        <p:spPr>
          <a:xfrm>
            <a:off x="292608" y="3044952"/>
            <a:ext cx="1289304" cy="631767"/>
          </a:xfrm>
          <a:prstGeom prst="rect">
            <a:avLst/>
          </a:prstGeom>
          <a:noFill/>
          <a:ln/>
        </p:spPr>
        <p:txBody>
          <a:bodyPr wrap="square" rtlCol="0" anchor="ctr"/>
          <a:lstStyle/>
          <a:p>
            <a:pPr marL="0" indent="0" algn="ctr">
              <a:buNone/>
            </a:pPr>
            <a:r>
              <a:rPr lang="en-US" sz="1100" b="1" dirty="0">
                <a:solidFill>
                  <a:srgbClr val="FFFFFF"/>
                </a:solidFill>
              </a:rPr>
              <a:t>6–12 Saat</a:t>
            </a:r>
            <a:endParaRPr lang="en-US" sz="1100" dirty="0"/>
          </a:p>
        </p:txBody>
      </p:sp>
      <p:sp>
        <p:nvSpPr>
          <p:cNvPr id="33" name="Shape 31"/>
          <p:cNvSpPr/>
          <p:nvPr/>
        </p:nvSpPr>
        <p:spPr>
          <a:xfrm>
            <a:off x="1664208" y="3044952"/>
            <a:ext cx="1755648" cy="631767"/>
          </a:xfrm>
          <a:prstGeom prst="rect">
            <a:avLst/>
          </a:prstGeom>
          <a:solidFill>
            <a:srgbClr val="2E7D87"/>
          </a:solidFill>
          <a:ln w="6350">
            <a:solidFill>
              <a:srgbClr val="2E7D87"/>
            </a:solidFill>
            <a:prstDash val="solid"/>
          </a:ln>
        </p:spPr>
        <p:txBody>
          <a:bodyPr/>
          <a:lstStyle/>
          <a:p>
            <a:endParaRPr lang="tr-TR"/>
          </a:p>
        </p:txBody>
      </p:sp>
      <p:sp>
        <p:nvSpPr>
          <p:cNvPr id="34" name="Text 32"/>
          <p:cNvSpPr/>
          <p:nvPr/>
        </p:nvSpPr>
        <p:spPr>
          <a:xfrm>
            <a:off x="1682496" y="3044952"/>
            <a:ext cx="1719072" cy="631767"/>
          </a:xfrm>
          <a:prstGeom prst="rect">
            <a:avLst/>
          </a:prstGeom>
          <a:noFill/>
          <a:ln/>
        </p:spPr>
        <p:txBody>
          <a:bodyPr wrap="square" rtlCol="0" anchor="ctr"/>
          <a:lstStyle/>
          <a:p>
            <a:pPr marL="0" indent="0" algn="ctr">
              <a:buNone/>
            </a:pPr>
            <a:r>
              <a:rPr lang="en-US" sz="1100" b="1" dirty="0">
                <a:solidFill>
                  <a:srgbClr val="FFFFFF"/>
                </a:solidFill>
              </a:rPr>
              <a:t>Aile İletişimi</a:t>
            </a:r>
            <a:endParaRPr lang="en-US" sz="1100" dirty="0"/>
          </a:p>
        </p:txBody>
      </p:sp>
      <p:sp>
        <p:nvSpPr>
          <p:cNvPr id="35" name="Shape 33"/>
          <p:cNvSpPr/>
          <p:nvPr/>
        </p:nvSpPr>
        <p:spPr>
          <a:xfrm>
            <a:off x="3493008" y="3044952"/>
            <a:ext cx="5349240" cy="631767"/>
          </a:xfrm>
          <a:prstGeom prst="rect">
            <a:avLst/>
          </a:prstGeom>
          <a:solidFill>
            <a:srgbClr val="F5F8FA"/>
          </a:solidFill>
          <a:ln w="6350">
            <a:solidFill>
              <a:srgbClr val="D4E2EC"/>
            </a:solidFill>
            <a:prstDash val="solid"/>
          </a:ln>
        </p:spPr>
        <p:txBody>
          <a:bodyPr/>
          <a:lstStyle/>
          <a:p>
            <a:endParaRPr lang="tr-TR"/>
          </a:p>
        </p:txBody>
      </p:sp>
      <p:sp>
        <p:nvSpPr>
          <p:cNvPr id="36" name="Text 34"/>
          <p:cNvSpPr/>
          <p:nvPr/>
        </p:nvSpPr>
        <p:spPr>
          <a:xfrm>
            <a:off x="3611880" y="3084437"/>
            <a:ext cx="5120640" cy="552796"/>
          </a:xfrm>
          <a:prstGeom prst="rect">
            <a:avLst/>
          </a:prstGeom>
          <a:noFill/>
          <a:ln/>
        </p:spPr>
        <p:txBody>
          <a:bodyPr wrap="square" rtlCol="0" anchor="ctr"/>
          <a:lstStyle/>
          <a:p>
            <a:pPr marL="0" indent="0">
              <a:buNone/>
            </a:pPr>
            <a:r>
              <a:rPr lang="en-US" sz="1100" dirty="0">
                <a:solidFill>
                  <a:srgbClr val="1A2A3A"/>
                </a:solidFill>
              </a:rPr>
              <a:t>Yüksek riskli öğrencilerin aileleri bireysel olarak aranır. Evde güvenlik planı paylaşılır.</a:t>
            </a:r>
            <a:endParaRPr lang="en-US" sz="1100" dirty="0"/>
          </a:p>
        </p:txBody>
      </p:sp>
      <p:sp>
        <p:nvSpPr>
          <p:cNvPr id="37" name="Shape 35"/>
          <p:cNvSpPr/>
          <p:nvPr/>
        </p:nvSpPr>
        <p:spPr>
          <a:xfrm>
            <a:off x="749808" y="3676719"/>
            <a:ext cx="73152" cy="73152"/>
          </a:xfrm>
          <a:prstGeom prst="ellipse">
            <a:avLst/>
          </a:prstGeom>
          <a:solidFill>
            <a:srgbClr val="4AACBB"/>
          </a:solidFill>
          <a:ln w="12700">
            <a:solidFill>
              <a:srgbClr val="4AACBB"/>
            </a:solidFill>
            <a:prstDash val="solid"/>
          </a:ln>
        </p:spPr>
        <p:txBody>
          <a:bodyPr/>
          <a:lstStyle/>
          <a:p>
            <a:endParaRPr lang="tr-TR"/>
          </a:p>
        </p:txBody>
      </p:sp>
      <p:sp>
        <p:nvSpPr>
          <p:cNvPr id="38" name="Shape 36"/>
          <p:cNvSpPr/>
          <p:nvPr/>
        </p:nvSpPr>
        <p:spPr>
          <a:xfrm>
            <a:off x="781812" y="3676719"/>
            <a:ext cx="0" cy="73152"/>
          </a:xfrm>
          <a:prstGeom prst="line">
            <a:avLst/>
          </a:prstGeom>
          <a:noFill/>
          <a:ln w="12700">
            <a:solidFill>
              <a:srgbClr val="2E7D87"/>
            </a:solidFill>
            <a:prstDash val="solid"/>
          </a:ln>
        </p:spPr>
        <p:txBody>
          <a:bodyPr/>
          <a:lstStyle/>
          <a:p>
            <a:endParaRPr lang="tr-TR"/>
          </a:p>
        </p:txBody>
      </p:sp>
      <p:sp>
        <p:nvSpPr>
          <p:cNvPr id="39" name="Shape 37"/>
          <p:cNvSpPr/>
          <p:nvPr/>
        </p:nvSpPr>
        <p:spPr>
          <a:xfrm>
            <a:off x="274320" y="3739896"/>
            <a:ext cx="1325880" cy="631767"/>
          </a:xfrm>
          <a:prstGeom prst="rect">
            <a:avLst/>
          </a:prstGeom>
          <a:solidFill>
            <a:srgbClr val="1B3A5C"/>
          </a:solidFill>
          <a:ln w="6350">
            <a:solidFill>
              <a:srgbClr val="1B3A5C"/>
            </a:solidFill>
            <a:prstDash val="solid"/>
          </a:ln>
        </p:spPr>
        <p:txBody>
          <a:bodyPr/>
          <a:lstStyle/>
          <a:p>
            <a:endParaRPr lang="tr-TR"/>
          </a:p>
        </p:txBody>
      </p:sp>
      <p:sp>
        <p:nvSpPr>
          <p:cNvPr id="40" name="Text 38"/>
          <p:cNvSpPr/>
          <p:nvPr/>
        </p:nvSpPr>
        <p:spPr>
          <a:xfrm>
            <a:off x="292608" y="3739896"/>
            <a:ext cx="1289304" cy="631767"/>
          </a:xfrm>
          <a:prstGeom prst="rect">
            <a:avLst/>
          </a:prstGeom>
          <a:noFill/>
          <a:ln/>
        </p:spPr>
        <p:txBody>
          <a:bodyPr wrap="square" rtlCol="0" anchor="ctr"/>
          <a:lstStyle/>
          <a:p>
            <a:pPr marL="0" indent="0" algn="ctr">
              <a:buNone/>
            </a:pPr>
            <a:r>
              <a:rPr lang="en-US" sz="1100" b="1" dirty="0">
                <a:solidFill>
                  <a:srgbClr val="FFFFFF"/>
                </a:solidFill>
              </a:rPr>
              <a:t>12–24 Saat</a:t>
            </a:r>
            <a:endParaRPr lang="en-US" sz="1100" dirty="0"/>
          </a:p>
        </p:txBody>
      </p:sp>
      <p:sp>
        <p:nvSpPr>
          <p:cNvPr id="41" name="Shape 39"/>
          <p:cNvSpPr/>
          <p:nvPr/>
        </p:nvSpPr>
        <p:spPr>
          <a:xfrm>
            <a:off x="1664208" y="3739896"/>
            <a:ext cx="1755648" cy="631767"/>
          </a:xfrm>
          <a:prstGeom prst="rect">
            <a:avLst/>
          </a:prstGeom>
          <a:solidFill>
            <a:srgbClr val="2E7D87"/>
          </a:solidFill>
          <a:ln w="6350">
            <a:solidFill>
              <a:srgbClr val="2E7D87"/>
            </a:solidFill>
            <a:prstDash val="solid"/>
          </a:ln>
        </p:spPr>
        <p:txBody>
          <a:bodyPr/>
          <a:lstStyle/>
          <a:p>
            <a:endParaRPr lang="tr-TR"/>
          </a:p>
        </p:txBody>
      </p:sp>
      <p:sp>
        <p:nvSpPr>
          <p:cNvPr id="42" name="Text 40"/>
          <p:cNvSpPr/>
          <p:nvPr/>
        </p:nvSpPr>
        <p:spPr>
          <a:xfrm>
            <a:off x="1682496" y="3739896"/>
            <a:ext cx="1719072" cy="631767"/>
          </a:xfrm>
          <a:prstGeom prst="rect">
            <a:avLst/>
          </a:prstGeom>
          <a:noFill/>
          <a:ln/>
        </p:spPr>
        <p:txBody>
          <a:bodyPr wrap="square" rtlCol="0" anchor="ctr"/>
          <a:lstStyle/>
          <a:p>
            <a:pPr marL="0" indent="0" algn="ctr">
              <a:buNone/>
            </a:pPr>
            <a:r>
              <a:rPr lang="en-US" sz="1100" b="1" dirty="0">
                <a:solidFill>
                  <a:srgbClr val="FFFFFF"/>
                </a:solidFill>
              </a:rPr>
              <a:t>Değerlendirme</a:t>
            </a:r>
            <a:endParaRPr lang="en-US" sz="1100" dirty="0"/>
          </a:p>
        </p:txBody>
      </p:sp>
      <p:sp>
        <p:nvSpPr>
          <p:cNvPr id="43" name="Shape 41"/>
          <p:cNvSpPr/>
          <p:nvPr/>
        </p:nvSpPr>
        <p:spPr>
          <a:xfrm>
            <a:off x="3493008" y="3739896"/>
            <a:ext cx="5349240" cy="631767"/>
          </a:xfrm>
          <a:prstGeom prst="rect">
            <a:avLst/>
          </a:prstGeom>
          <a:solidFill>
            <a:srgbClr val="F5F8FA"/>
          </a:solidFill>
          <a:ln w="6350">
            <a:solidFill>
              <a:srgbClr val="D4E2EC"/>
            </a:solidFill>
            <a:prstDash val="solid"/>
          </a:ln>
        </p:spPr>
        <p:txBody>
          <a:bodyPr/>
          <a:lstStyle/>
          <a:p>
            <a:endParaRPr lang="tr-TR"/>
          </a:p>
        </p:txBody>
      </p:sp>
      <p:sp>
        <p:nvSpPr>
          <p:cNvPr id="44" name="Text 42"/>
          <p:cNvSpPr/>
          <p:nvPr/>
        </p:nvSpPr>
        <p:spPr>
          <a:xfrm>
            <a:off x="3611880" y="3779381"/>
            <a:ext cx="5120640" cy="552796"/>
          </a:xfrm>
          <a:prstGeom prst="rect">
            <a:avLst/>
          </a:prstGeom>
          <a:noFill/>
          <a:ln/>
        </p:spPr>
        <p:txBody>
          <a:bodyPr wrap="square" rtlCol="0" anchor="ctr"/>
          <a:lstStyle/>
          <a:p>
            <a:pPr marL="0" indent="0">
              <a:buNone/>
            </a:pPr>
            <a:r>
              <a:rPr lang="en-US" sz="1100" dirty="0">
                <a:solidFill>
                  <a:srgbClr val="1A2A3A"/>
                </a:solidFill>
              </a:rPr>
              <a:t>Ertesi gün için plan. Gelen destek ekibi (varsa). Sevk listesi. Öğretmen debrief saati belirlenir.</a:t>
            </a:r>
            <a:endParaRPr lang="en-US" sz="1100" dirty="0"/>
          </a:p>
        </p:txBody>
      </p:sp>
      <p:sp>
        <p:nvSpPr>
          <p:cNvPr id="45" name="Shape 43"/>
          <p:cNvSpPr/>
          <p:nvPr/>
        </p:nvSpPr>
        <p:spPr>
          <a:xfrm>
            <a:off x="274320" y="4462272"/>
            <a:ext cx="8595360" cy="438912"/>
          </a:xfrm>
          <a:prstGeom prst="rect">
            <a:avLst/>
          </a:prstGeom>
          <a:solidFill>
            <a:srgbClr val="FDECEA"/>
          </a:solidFill>
          <a:ln w="6350">
            <a:solidFill>
              <a:srgbClr val="A93226"/>
            </a:solidFill>
            <a:prstDash val="solid"/>
          </a:ln>
        </p:spPr>
        <p:txBody>
          <a:bodyPr/>
          <a:lstStyle/>
          <a:p>
            <a:endParaRPr lang="tr-TR"/>
          </a:p>
        </p:txBody>
      </p:sp>
      <p:sp>
        <p:nvSpPr>
          <p:cNvPr id="46" name="Text 44"/>
          <p:cNvSpPr/>
          <p:nvPr/>
        </p:nvSpPr>
        <p:spPr>
          <a:xfrm>
            <a:off x="411480" y="4480560"/>
            <a:ext cx="8321040" cy="402336"/>
          </a:xfrm>
          <a:prstGeom prst="rect">
            <a:avLst/>
          </a:prstGeom>
          <a:noFill/>
          <a:ln/>
        </p:spPr>
        <p:txBody>
          <a:bodyPr wrap="square" rtlCol="0" anchor="ctr"/>
          <a:lstStyle/>
          <a:p>
            <a:pPr marL="0" indent="0">
              <a:buNone/>
            </a:pPr>
            <a:r>
              <a:rPr lang="en-US" sz="950" dirty="0">
                <a:solidFill>
                  <a:srgbClr val="A93226"/>
                </a:solidFill>
              </a:rPr>
              <a:t>⚠ En sık hata: İlk 2 saatte tüm öğrencilere toplu duyuru → Bulaşma riskini artırır. 'Bilgi vermek' ile 'dramatize etmek' arasındaki çizgiyi koruyun.</a:t>
            </a:r>
            <a:endParaRPr lang="en-US" sz="9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Okul Koordinasyonu ve Postvention</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Postvention: İntihar sonrası topluluğun yasını destekleme, küme intiharları önleme</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2816352" cy="297180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2816352" cy="384048"/>
          </a:xfrm>
          <a:prstGeom prst="rect">
            <a:avLst/>
          </a:prstGeom>
          <a:solidFill>
            <a:srgbClr val="1B3A5C"/>
          </a:solidFill>
          <a:ln w="6350">
            <a:solidFill>
              <a:srgbClr val="1B3A5C"/>
            </a:solidFill>
            <a:prstDash val="solid"/>
          </a:ln>
        </p:spPr>
        <p:txBody>
          <a:bodyPr/>
          <a:lstStyle/>
          <a:p>
            <a:endParaRPr lang="tr-TR"/>
          </a:p>
        </p:txBody>
      </p:sp>
      <p:sp>
        <p:nvSpPr>
          <p:cNvPr id="9" name="Text 7"/>
          <p:cNvSpPr/>
          <p:nvPr/>
        </p:nvSpPr>
        <p:spPr>
          <a:xfrm>
            <a:off x="274320" y="960120"/>
            <a:ext cx="2816352" cy="384048"/>
          </a:xfrm>
          <a:prstGeom prst="rect">
            <a:avLst/>
          </a:prstGeom>
          <a:noFill/>
          <a:ln/>
        </p:spPr>
        <p:txBody>
          <a:bodyPr wrap="square" rtlCol="0" anchor="ctr"/>
          <a:lstStyle/>
          <a:p>
            <a:pPr marL="0" indent="0" algn="ctr">
              <a:buNone/>
            </a:pPr>
            <a:r>
              <a:rPr lang="en-US" sz="1400" b="1" dirty="0">
                <a:solidFill>
                  <a:srgbClr val="FFFFFF"/>
                </a:solidFill>
              </a:rPr>
              <a:t>Müdür</a:t>
            </a:r>
            <a:endParaRPr lang="en-US" sz="1400" dirty="0"/>
          </a:p>
        </p:txBody>
      </p:sp>
      <p:sp>
        <p:nvSpPr>
          <p:cNvPr id="10" name="Text 8"/>
          <p:cNvSpPr/>
          <p:nvPr/>
        </p:nvSpPr>
        <p:spPr>
          <a:xfrm>
            <a:off x="384048" y="1408176"/>
            <a:ext cx="2596896" cy="475488"/>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Tek resmi okul sözcüsü (medya, aile, öğretmen)</a:t>
            </a:r>
            <a:endParaRPr lang="en-US" sz="1050" dirty="0"/>
          </a:p>
        </p:txBody>
      </p:sp>
      <p:sp>
        <p:nvSpPr>
          <p:cNvPr id="11" name="Text 9"/>
          <p:cNvSpPr/>
          <p:nvPr/>
        </p:nvSpPr>
        <p:spPr>
          <a:xfrm>
            <a:off x="384048" y="1911096"/>
            <a:ext cx="2596896" cy="475488"/>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MEB iletişimini yönetir</a:t>
            </a:r>
            <a:endParaRPr lang="en-US" sz="1050" dirty="0"/>
          </a:p>
        </p:txBody>
      </p:sp>
      <p:sp>
        <p:nvSpPr>
          <p:cNvPr id="12" name="Text 10"/>
          <p:cNvSpPr/>
          <p:nvPr/>
        </p:nvSpPr>
        <p:spPr>
          <a:xfrm>
            <a:off x="384048" y="2414016"/>
            <a:ext cx="2596896" cy="475488"/>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Okul çapında kararları alır</a:t>
            </a:r>
            <a:endParaRPr lang="en-US" sz="1050" dirty="0"/>
          </a:p>
        </p:txBody>
      </p:sp>
      <p:sp>
        <p:nvSpPr>
          <p:cNvPr id="13" name="Text 11"/>
          <p:cNvSpPr/>
          <p:nvPr/>
        </p:nvSpPr>
        <p:spPr>
          <a:xfrm>
            <a:off x="384048" y="2916936"/>
            <a:ext cx="2596896" cy="475488"/>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PDR birimini destekler</a:t>
            </a:r>
            <a:endParaRPr lang="en-US" sz="1050" dirty="0"/>
          </a:p>
        </p:txBody>
      </p:sp>
      <p:sp>
        <p:nvSpPr>
          <p:cNvPr id="14" name="Shape 12"/>
          <p:cNvSpPr/>
          <p:nvPr/>
        </p:nvSpPr>
        <p:spPr>
          <a:xfrm>
            <a:off x="3218688" y="960120"/>
            <a:ext cx="2816352" cy="2971800"/>
          </a:xfrm>
          <a:prstGeom prst="rect">
            <a:avLst/>
          </a:prstGeom>
          <a:solidFill>
            <a:srgbClr val="F5F8FA"/>
          </a:solidFill>
          <a:ln w="6350">
            <a:solidFill>
              <a:srgbClr val="D4E2EC"/>
            </a:solidFill>
            <a:prstDash val="solid"/>
          </a:ln>
        </p:spPr>
        <p:txBody>
          <a:bodyPr/>
          <a:lstStyle/>
          <a:p>
            <a:endParaRPr lang="tr-TR"/>
          </a:p>
        </p:txBody>
      </p:sp>
      <p:sp>
        <p:nvSpPr>
          <p:cNvPr id="15" name="Shape 13"/>
          <p:cNvSpPr/>
          <p:nvPr/>
        </p:nvSpPr>
        <p:spPr>
          <a:xfrm>
            <a:off x="3218688" y="960120"/>
            <a:ext cx="2816352" cy="384048"/>
          </a:xfrm>
          <a:prstGeom prst="rect">
            <a:avLst/>
          </a:prstGeom>
          <a:solidFill>
            <a:srgbClr val="2E7D87"/>
          </a:solidFill>
          <a:ln w="6350">
            <a:solidFill>
              <a:srgbClr val="2E7D87"/>
            </a:solidFill>
            <a:prstDash val="solid"/>
          </a:ln>
        </p:spPr>
        <p:txBody>
          <a:bodyPr/>
          <a:lstStyle/>
          <a:p>
            <a:endParaRPr lang="tr-TR"/>
          </a:p>
        </p:txBody>
      </p:sp>
      <p:sp>
        <p:nvSpPr>
          <p:cNvPr id="16" name="Text 14"/>
          <p:cNvSpPr/>
          <p:nvPr/>
        </p:nvSpPr>
        <p:spPr>
          <a:xfrm>
            <a:off x="3218688" y="960120"/>
            <a:ext cx="2816352" cy="384048"/>
          </a:xfrm>
          <a:prstGeom prst="rect">
            <a:avLst/>
          </a:prstGeom>
          <a:noFill/>
          <a:ln/>
        </p:spPr>
        <p:txBody>
          <a:bodyPr wrap="square" rtlCol="0" anchor="ctr"/>
          <a:lstStyle/>
          <a:p>
            <a:pPr marL="0" indent="0" algn="ctr">
              <a:buNone/>
            </a:pPr>
            <a:r>
              <a:rPr lang="en-US" sz="1400" b="1" dirty="0">
                <a:solidFill>
                  <a:srgbClr val="FFFFFF"/>
                </a:solidFill>
              </a:rPr>
              <a:t>PDR</a:t>
            </a:r>
            <a:endParaRPr lang="en-US" sz="1400" dirty="0"/>
          </a:p>
        </p:txBody>
      </p:sp>
      <p:sp>
        <p:nvSpPr>
          <p:cNvPr id="17" name="Text 15"/>
          <p:cNvSpPr/>
          <p:nvPr/>
        </p:nvSpPr>
        <p:spPr>
          <a:xfrm>
            <a:off x="3328416" y="1408176"/>
            <a:ext cx="2596896" cy="475488"/>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Risk değerlendirmesi ve müdahale protokolü</a:t>
            </a:r>
            <a:endParaRPr lang="en-US" sz="1050" dirty="0"/>
          </a:p>
        </p:txBody>
      </p:sp>
      <p:sp>
        <p:nvSpPr>
          <p:cNvPr id="18" name="Text 16"/>
          <p:cNvSpPr/>
          <p:nvPr/>
        </p:nvSpPr>
        <p:spPr>
          <a:xfrm>
            <a:off x="3328416" y="1911096"/>
            <a:ext cx="2596896" cy="475488"/>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Öğretmen brifingi içeriğini hazırlar</a:t>
            </a:r>
            <a:endParaRPr lang="en-US" sz="1050" dirty="0"/>
          </a:p>
        </p:txBody>
      </p:sp>
      <p:sp>
        <p:nvSpPr>
          <p:cNvPr id="19" name="Text 17"/>
          <p:cNvSpPr/>
          <p:nvPr/>
        </p:nvSpPr>
        <p:spPr>
          <a:xfrm>
            <a:off x="3328416" y="2414016"/>
            <a:ext cx="2596896" cy="475488"/>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Yüksek riskli öğrencileri takip eder</a:t>
            </a:r>
            <a:endParaRPr lang="en-US" sz="1050" dirty="0"/>
          </a:p>
        </p:txBody>
      </p:sp>
      <p:sp>
        <p:nvSpPr>
          <p:cNvPr id="20" name="Text 18"/>
          <p:cNvSpPr/>
          <p:nvPr/>
        </p:nvSpPr>
        <p:spPr>
          <a:xfrm>
            <a:off x="3328416" y="2916936"/>
            <a:ext cx="2596896" cy="475488"/>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Sevk kararlarını koordine eder ve belgeler</a:t>
            </a:r>
            <a:endParaRPr lang="en-US" sz="1050" dirty="0"/>
          </a:p>
        </p:txBody>
      </p:sp>
      <p:sp>
        <p:nvSpPr>
          <p:cNvPr id="21" name="Shape 19"/>
          <p:cNvSpPr/>
          <p:nvPr/>
        </p:nvSpPr>
        <p:spPr>
          <a:xfrm>
            <a:off x="6163056" y="960120"/>
            <a:ext cx="2816352" cy="2971800"/>
          </a:xfrm>
          <a:prstGeom prst="rect">
            <a:avLst/>
          </a:prstGeom>
          <a:solidFill>
            <a:srgbClr val="F5F8FA"/>
          </a:solidFill>
          <a:ln w="6350">
            <a:solidFill>
              <a:srgbClr val="D4E2EC"/>
            </a:solidFill>
            <a:prstDash val="solid"/>
          </a:ln>
        </p:spPr>
        <p:txBody>
          <a:bodyPr/>
          <a:lstStyle/>
          <a:p>
            <a:endParaRPr lang="tr-TR"/>
          </a:p>
        </p:txBody>
      </p:sp>
      <p:sp>
        <p:nvSpPr>
          <p:cNvPr id="22" name="Shape 20"/>
          <p:cNvSpPr/>
          <p:nvPr/>
        </p:nvSpPr>
        <p:spPr>
          <a:xfrm>
            <a:off x="6163056" y="960120"/>
            <a:ext cx="2816352" cy="384048"/>
          </a:xfrm>
          <a:prstGeom prst="rect">
            <a:avLst/>
          </a:prstGeom>
          <a:solidFill>
            <a:srgbClr val="5B2C6F"/>
          </a:solidFill>
          <a:ln w="6350">
            <a:solidFill>
              <a:srgbClr val="5B2C6F"/>
            </a:solidFill>
            <a:prstDash val="solid"/>
          </a:ln>
        </p:spPr>
        <p:txBody>
          <a:bodyPr/>
          <a:lstStyle/>
          <a:p>
            <a:endParaRPr lang="tr-TR"/>
          </a:p>
        </p:txBody>
      </p:sp>
      <p:sp>
        <p:nvSpPr>
          <p:cNvPr id="23" name="Text 21"/>
          <p:cNvSpPr/>
          <p:nvPr/>
        </p:nvSpPr>
        <p:spPr>
          <a:xfrm>
            <a:off x="6163056" y="960120"/>
            <a:ext cx="2816352" cy="384048"/>
          </a:xfrm>
          <a:prstGeom prst="rect">
            <a:avLst/>
          </a:prstGeom>
          <a:noFill/>
          <a:ln/>
        </p:spPr>
        <p:txBody>
          <a:bodyPr wrap="square" rtlCol="0" anchor="ctr"/>
          <a:lstStyle/>
          <a:p>
            <a:pPr marL="0" indent="0" algn="ctr">
              <a:buNone/>
            </a:pPr>
            <a:r>
              <a:rPr lang="en-US" sz="1400" b="1" dirty="0">
                <a:solidFill>
                  <a:srgbClr val="FFFFFF"/>
                </a:solidFill>
              </a:rPr>
              <a:t>Öğretmenler</a:t>
            </a:r>
            <a:endParaRPr lang="en-US" sz="1400" dirty="0"/>
          </a:p>
        </p:txBody>
      </p:sp>
      <p:sp>
        <p:nvSpPr>
          <p:cNvPr id="24" name="Text 22"/>
          <p:cNvSpPr/>
          <p:nvPr/>
        </p:nvSpPr>
        <p:spPr>
          <a:xfrm>
            <a:off x="6272784" y="1408176"/>
            <a:ext cx="2596896" cy="475488"/>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Sınıfta belirlenen mesajı iletir</a:t>
            </a:r>
            <a:endParaRPr lang="en-US" sz="1050" dirty="0"/>
          </a:p>
        </p:txBody>
      </p:sp>
      <p:sp>
        <p:nvSpPr>
          <p:cNvPr id="25" name="Text 23"/>
          <p:cNvSpPr/>
          <p:nvPr/>
        </p:nvSpPr>
        <p:spPr>
          <a:xfrm>
            <a:off x="6272784" y="1911096"/>
            <a:ext cx="2596896" cy="475488"/>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Olağandışı davranışları PDR'ye bildirir</a:t>
            </a:r>
            <a:endParaRPr lang="en-US" sz="1050" dirty="0"/>
          </a:p>
        </p:txBody>
      </p:sp>
      <p:sp>
        <p:nvSpPr>
          <p:cNvPr id="26" name="Text 24"/>
          <p:cNvSpPr/>
          <p:nvPr/>
        </p:nvSpPr>
        <p:spPr>
          <a:xfrm>
            <a:off x="6272784" y="2414016"/>
            <a:ext cx="2596896" cy="475488"/>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Akademik beklentiyi esnetir</a:t>
            </a:r>
            <a:endParaRPr lang="en-US" sz="1050" dirty="0"/>
          </a:p>
        </p:txBody>
      </p:sp>
      <p:sp>
        <p:nvSpPr>
          <p:cNvPr id="27" name="Text 25"/>
          <p:cNvSpPr/>
          <p:nvPr/>
        </p:nvSpPr>
        <p:spPr>
          <a:xfrm>
            <a:off x="6272784" y="2916936"/>
            <a:ext cx="2596896" cy="475488"/>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Kendi duygularını sınıfta yönetir</a:t>
            </a:r>
            <a:endParaRPr lang="en-US" sz="1050" dirty="0"/>
          </a:p>
        </p:txBody>
      </p:sp>
      <p:sp>
        <p:nvSpPr>
          <p:cNvPr id="28" name="Shape 26"/>
          <p:cNvSpPr/>
          <p:nvPr/>
        </p:nvSpPr>
        <p:spPr>
          <a:xfrm>
            <a:off x="274320" y="4069080"/>
            <a:ext cx="8595360" cy="896112"/>
          </a:xfrm>
          <a:prstGeom prst="rect">
            <a:avLst/>
          </a:prstGeom>
          <a:solidFill>
            <a:srgbClr val="FEF3E2"/>
          </a:solidFill>
          <a:ln w="6350">
            <a:solidFill>
              <a:srgbClr val="C9822A"/>
            </a:solidFill>
            <a:prstDash val="solid"/>
          </a:ln>
        </p:spPr>
        <p:txBody>
          <a:bodyPr/>
          <a:lstStyle/>
          <a:p>
            <a:endParaRPr lang="tr-TR"/>
          </a:p>
        </p:txBody>
      </p:sp>
      <p:sp>
        <p:nvSpPr>
          <p:cNvPr id="29" name="Shape 27"/>
          <p:cNvSpPr/>
          <p:nvPr/>
        </p:nvSpPr>
        <p:spPr>
          <a:xfrm>
            <a:off x="274320" y="4069080"/>
            <a:ext cx="8595360" cy="347472"/>
          </a:xfrm>
          <a:prstGeom prst="rect">
            <a:avLst/>
          </a:prstGeom>
          <a:solidFill>
            <a:srgbClr val="C9822A"/>
          </a:solidFill>
          <a:ln w="6350">
            <a:solidFill>
              <a:srgbClr val="C9822A"/>
            </a:solidFill>
            <a:prstDash val="solid"/>
          </a:ln>
        </p:spPr>
        <p:txBody>
          <a:bodyPr/>
          <a:lstStyle/>
          <a:p>
            <a:endParaRPr lang="tr-TR"/>
          </a:p>
        </p:txBody>
      </p:sp>
      <p:sp>
        <p:nvSpPr>
          <p:cNvPr id="30" name="Text 28"/>
          <p:cNvSpPr/>
          <p:nvPr/>
        </p:nvSpPr>
        <p:spPr>
          <a:xfrm>
            <a:off x="411480" y="4069080"/>
            <a:ext cx="8321040" cy="347472"/>
          </a:xfrm>
          <a:prstGeom prst="rect">
            <a:avLst/>
          </a:prstGeom>
          <a:noFill/>
          <a:ln/>
        </p:spPr>
        <p:txBody>
          <a:bodyPr wrap="square" rtlCol="0" anchor="ctr"/>
          <a:lstStyle/>
          <a:p>
            <a:pPr marL="0" indent="0">
              <a:buNone/>
            </a:pPr>
            <a:r>
              <a:rPr lang="en-US" sz="1200" b="1" dirty="0">
                <a:solidFill>
                  <a:srgbClr val="FFFFFF"/>
                </a:solidFill>
              </a:rPr>
              <a:t>Postvention Kritik Sırası</a:t>
            </a:r>
            <a:endParaRPr lang="en-US" sz="1200" dirty="0"/>
          </a:p>
        </p:txBody>
      </p:sp>
      <p:sp>
        <p:nvSpPr>
          <p:cNvPr id="31" name="Text 29"/>
          <p:cNvSpPr/>
          <p:nvPr/>
        </p:nvSpPr>
        <p:spPr>
          <a:xfrm>
            <a:off x="411480" y="4462272"/>
            <a:ext cx="8321040" cy="457200"/>
          </a:xfrm>
          <a:prstGeom prst="rect">
            <a:avLst/>
          </a:prstGeom>
          <a:noFill/>
          <a:ln/>
        </p:spPr>
        <p:txBody>
          <a:bodyPr wrap="square" rtlCol="0" anchor="ctr"/>
          <a:lstStyle/>
          <a:p>
            <a:pPr marL="0" indent="0">
              <a:buNone/>
            </a:pPr>
            <a:r>
              <a:rPr lang="en-US" sz="1100" dirty="0">
                <a:solidFill>
                  <a:srgbClr val="1A2A3A"/>
                </a:solidFill>
              </a:rPr>
              <a:t>Personel → Ölenin sınıfı → Yakın arkadaşlar → Diğer sınıflar  ·  Toplu yayınla DEĞİL, sınıf ortamında bilgilendirin  ·  İntihar yöntemi ASLA paylaşılmaz</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Ölümü Yüceltmeden Yaşamı Onurlandırmak — Anma Protokolü</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AFSP ve SPRC (2018) ile SAMHSA (2012) kılavuzlarına dayalı</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4251960" cy="3520440"/>
          </a:xfrm>
          <a:prstGeom prst="rect">
            <a:avLst/>
          </a:prstGeom>
          <a:solidFill>
            <a:srgbClr val="E8F5EE"/>
          </a:solidFill>
          <a:ln w="6350">
            <a:solidFill>
              <a:srgbClr val="1B6B3A"/>
            </a:solidFill>
            <a:prstDash val="solid"/>
          </a:ln>
        </p:spPr>
        <p:txBody>
          <a:bodyPr/>
          <a:lstStyle/>
          <a:p>
            <a:endParaRPr lang="tr-TR"/>
          </a:p>
        </p:txBody>
      </p:sp>
      <p:sp>
        <p:nvSpPr>
          <p:cNvPr id="8" name="Text 6"/>
          <p:cNvSpPr/>
          <p:nvPr/>
        </p:nvSpPr>
        <p:spPr>
          <a:xfrm>
            <a:off x="411480" y="1005840"/>
            <a:ext cx="3977640" cy="365760"/>
          </a:xfrm>
          <a:prstGeom prst="rect">
            <a:avLst/>
          </a:prstGeom>
          <a:noFill/>
          <a:ln/>
        </p:spPr>
        <p:txBody>
          <a:bodyPr wrap="square" rtlCol="0" anchor="ctr"/>
          <a:lstStyle/>
          <a:p>
            <a:pPr marL="0" indent="0">
              <a:buNone/>
            </a:pPr>
            <a:r>
              <a:rPr lang="en-US" sz="1300" b="1" dirty="0">
                <a:solidFill>
                  <a:srgbClr val="1B6B3A"/>
                </a:solidFill>
              </a:rPr>
              <a:t>✓  YAPIN (Güvenli)</a:t>
            </a:r>
            <a:endParaRPr lang="en-US" sz="1300" dirty="0"/>
          </a:p>
        </p:txBody>
      </p:sp>
      <p:sp>
        <p:nvSpPr>
          <p:cNvPr id="9" name="Text 7"/>
          <p:cNvSpPr/>
          <p:nvPr/>
        </p:nvSpPr>
        <p:spPr>
          <a:xfrm>
            <a:off x="411480" y="1463040"/>
            <a:ext cx="3977640" cy="40233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Töreni kısa tutun, yaşamı (anıları) kutlamaya odaklanın.</a:t>
            </a:r>
            <a:endParaRPr lang="en-US" sz="1100" dirty="0"/>
          </a:p>
        </p:txBody>
      </p:sp>
      <p:sp>
        <p:nvSpPr>
          <p:cNvPr id="10" name="Text 8"/>
          <p:cNvSpPr/>
          <p:nvPr/>
        </p:nvSpPr>
        <p:spPr>
          <a:xfrm>
            <a:off x="411480" y="1892808"/>
            <a:ext cx="3977640" cy="40233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Yardım kaynaklarını (okul PDR servisi, RAM, 112) ve yardım istemenin gücünü vurgulayın.</a:t>
            </a:r>
            <a:endParaRPr lang="en-US" sz="1100" dirty="0"/>
          </a:p>
        </p:txBody>
      </p:sp>
      <p:sp>
        <p:nvSpPr>
          <p:cNvPr id="11" name="Text 9"/>
          <p:cNvSpPr/>
          <p:nvPr/>
        </p:nvSpPr>
        <p:spPr>
          <a:xfrm>
            <a:off x="411480" y="2322576"/>
            <a:ext cx="3977640" cy="40233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Sınıf içi küçük, yapılandırılmış etkinlikler tercih edin (anı defteri, mektup).</a:t>
            </a:r>
            <a:endParaRPr lang="en-US" sz="1100" dirty="0"/>
          </a:p>
        </p:txBody>
      </p:sp>
      <p:sp>
        <p:nvSpPr>
          <p:cNvPr id="12" name="Text 10"/>
          <p:cNvSpPr/>
          <p:nvPr/>
        </p:nvSpPr>
        <p:spPr>
          <a:xfrm>
            <a:off x="411480" y="2752344"/>
            <a:ext cx="3977640" cy="40233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Okulun tek resmi sözcüsü (Müdür) olsun — tutarlı mesaj.</a:t>
            </a:r>
            <a:endParaRPr lang="en-US" sz="1100" dirty="0"/>
          </a:p>
        </p:txBody>
      </p:sp>
      <p:sp>
        <p:nvSpPr>
          <p:cNvPr id="13" name="Text 11"/>
          <p:cNvSpPr/>
          <p:nvPr/>
        </p:nvSpPr>
        <p:spPr>
          <a:xfrm>
            <a:off x="411480" y="3182112"/>
            <a:ext cx="3977640" cy="402336"/>
          </a:xfrm>
          <a:prstGeom prst="rect">
            <a:avLst/>
          </a:prstGeom>
          <a:noFill/>
          <a:ln/>
        </p:spPr>
        <p:txBody>
          <a:bodyPr wrap="square" rtlCol="0" anchor="ctr"/>
          <a:lstStyle/>
          <a:p>
            <a:pPr marL="0" indent="0">
              <a:buNone/>
            </a:pPr>
            <a:r>
              <a:rPr lang="en-US" sz="1100" b="1" dirty="0">
                <a:solidFill>
                  <a:srgbClr val="1B6B3A"/>
                </a:solidFill>
              </a:rPr>
              <a:t>✓  </a:t>
            </a:r>
            <a:r>
              <a:rPr lang="en-US" sz="1100" dirty="0">
                <a:solidFill>
                  <a:srgbClr val="1A2A3A"/>
                </a:solidFill>
              </a:rPr>
              <a:t>Yas grubunu küçük tutun (6-8 kişi), uzman rehberliğinde yapın.</a:t>
            </a:r>
            <a:endParaRPr lang="en-US" sz="1100" dirty="0"/>
          </a:p>
        </p:txBody>
      </p:sp>
      <p:sp>
        <p:nvSpPr>
          <p:cNvPr id="14" name="Shape 12"/>
          <p:cNvSpPr/>
          <p:nvPr/>
        </p:nvSpPr>
        <p:spPr>
          <a:xfrm>
            <a:off x="4663440" y="960120"/>
            <a:ext cx="4160520" cy="3520440"/>
          </a:xfrm>
          <a:prstGeom prst="rect">
            <a:avLst/>
          </a:prstGeom>
          <a:solidFill>
            <a:srgbClr val="FDECEA"/>
          </a:solidFill>
          <a:ln w="6350">
            <a:solidFill>
              <a:srgbClr val="A93226"/>
            </a:solidFill>
            <a:prstDash val="solid"/>
          </a:ln>
        </p:spPr>
        <p:txBody>
          <a:bodyPr/>
          <a:lstStyle/>
          <a:p>
            <a:endParaRPr lang="tr-TR"/>
          </a:p>
        </p:txBody>
      </p:sp>
      <p:sp>
        <p:nvSpPr>
          <p:cNvPr id="15" name="Text 13"/>
          <p:cNvSpPr/>
          <p:nvPr/>
        </p:nvSpPr>
        <p:spPr>
          <a:xfrm>
            <a:off x="4800600" y="1005840"/>
            <a:ext cx="3886200" cy="365760"/>
          </a:xfrm>
          <a:prstGeom prst="rect">
            <a:avLst/>
          </a:prstGeom>
          <a:noFill/>
          <a:ln/>
        </p:spPr>
        <p:txBody>
          <a:bodyPr wrap="square" rtlCol="0" anchor="ctr"/>
          <a:lstStyle/>
          <a:p>
            <a:pPr marL="0" indent="0">
              <a:buNone/>
            </a:pPr>
            <a:r>
              <a:rPr lang="en-US" sz="1300" b="1" dirty="0">
                <a:solidFill>
                  <a:srgbClr val="A93226"/>
                </a:solidFill>
              </a:rPr>
              <a:t>✗  YAPMAYIN (Tehlikeli)</a:t>
            </a:r>
            <a:endParaRPr lang="en-US" sz="1300" dirty="0"/>
          </a:p>
        </p:txBody>
      </p:sp>
      <p:sp>
        <p:nvSpPr>
          <p:cNvPr id="16" name="Text 14"/>
          <p:cNvSpPr/>
          <p:nvPr/>
        </p:nvSpPr>
        <p:spPr>
          <a:xfrm>
            <a:off x="4800600" y="1463040"/>
            <a:ext cx="3886200" cy="40233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Ölümü romantize etmeyin: 'Artık huzurda', 'Acısı bitti'.</a:t>
            </a:r>
            <a:endParaRPr lang="en-US" sz="1100" dirty="0"/>
          </a:p>
        </p:txBody>
      </p:sp>
      <p:sp>
        <p:nvSpPr>
          <p:cNvPr id="17" name="Text 15"/>
          <p:cNvSpPr/>
          <p:nvPr/>
        </p:nvSpPr>
        <p:spPr>
          <a:xfrm>
            <a:off x="4800600" y="1892808"/>
            <a:ext cx="3886200" cy="40233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Kalıcı anıtlar dikmeyin — intiharı cazip kılar.</a:t>
            </a:r>
            <a:endParaRPr lang="en-US" sz="1100" dirty="0"/>
          </a:p>
        </p:txBody>
      </p:sp>
      <p:sp>
        <p:nvSpPr>
          <p:cNvPr id="18" name="Text 16"/>
          <p:cNvSpPr/>
          <p:nvPr/>
        </p:nvSpPr>
        <p:spPr>
          <a:xfrm>
            <a:off x="4800600" y="2322576"/>
            <a:ext cx="3886200" cy="40233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Büyük, okul çapında dramatik yas ilanları yapmayın.</a:t>
            </a:r>
            <a:endParaRPr lang="en-US" sz="1100" dirty="0"/>
          </a:p>
        </p:txBody>
      </p:sp>
      <p:sp>
        <p:nvSpPr>
          <p:cNvPr id="19" name="Text 17"/>
          <p:cNvSpPr/>
          <p:nvPr/>
        </p:nvSpPr>
        <p:spPr>
          <a:xfrm>
            <a:off x="4800600" y="2752344"/>
            <a:ext cx="3886200" cy="40233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Ölüm yöntemini veya intihar notunu hiçbir şekilde paylaşmayın.</a:t>
            </a:r>
            <a:endParaRPr lang="en-US" sz="1100" dirty="0"/>
          </a:p>
        </p:txBody>
      </p:sp>
      <p:sp>
        <p:nvSpPr>
          <p:cNvPr id="20" name="Text 18"/>
          <p:cNvSpPr/>
          <p:nvPr/>
        </p:nvSpPr>
        <p:spPr>
          <a:xfrm>
            <a:off x="4800600" y="3182112"/>
            <a:ext cx="3886200" cy="402336"/>
          </a:xfrm>
          <a:prstGeom prst="rect">
            <a:avLst/>
          </a:prstGeom>
          <a:noFill/>
          <a:ln/>
        </p:spPr>
        <p:txBody>
          <a:bodyPr wrap="square" rtlCol="0" anchor="ctr"/>
          <a:lstStyle/>
          <a:p>
            <a:pPr marL="0" indent="0">
              <a:buNone/>
            </a:pPr>
            <a:r>
              <a:rPr lang="en-US" sz="1100" b="1" dirty="0">
                <a:solidFill>
                  <a:srgbClr val="A93226"/>
                </a:solidFill>
              </a:rPr>
              <a:t>✗  </a:t>
            </a:r>
            <a:r>
              <a:rPr lang="en-US" sz="1100" dirty="0">
                <a:solidFill>
                  <a:srgbClr val="1A2A3A"/>
                </a:solidFill>
              </a:rPr>
              <a:t>Öğrenciyi kalabalık önünde anmayı desteklemeyin.</a:t>
            </a:r>
            <a:endParaRPr lang="en-US" sz="1100" dirty="0"/>
          </a:p>
        </p:txBody>
      </p:sp>
      <p:sp>
        <p:nvSpPr>
          <p:cNvPr id="21" name="Text 19"/>
          <p:cNvSpPr/>
          <p:nvPr/>
        </p:nvSpPr>
        <p:spPr>
          <a:xfrm>
            <a:off x="274320" y="4553712"/>
            <a:ext cx="8595360" cy="365760"/>
          </a:xfrm>
          <a:prstGeom prst="rect">
            <a:avLst/>
          </a:prstGeom>
          <a:noFill/>
          <a:ln/>
        </p:spPr>
        <p:txBody>
          <a:bodyPr wrap="square" rtlCol="0" anchor="ctr"/>
          <a:lstStyle/>
          <a:p>
            <a:pPr marL="0" indent="0">
              <a:buNone/>
            </a:pPr>
            <a:r>
              <a:rPr lang="en-US" sz="950" i="1" dirty="0">
                <a:solidFill>
                  <a:srgbClr val="A93226"/>
                </a:solidFill>
              </a:rPr>
              <a:t>Neden? Yanlış anma töreni intiharı romantize eder ve 'intihar edersen sen de böyle anılırsın' mesajı verebilir → Bulaşma riski artar.</a:t>
            </a:r>
            <a:endParaRPr lang="en-US" sz="9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Bulaşma (Contagion) ve Dijital Yas Riski</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Gould ve ark. (1989): İntihar kümeleri ve bulaşma etkisi</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5212080" cy="2286000"/>
          </a:xfrm>
          <a:prstGeom prst="rect">
            <a:avLst/>
          </a:prstGeom>
          <a:solidFill>
            <a:srgbClr val="FDECEA"/>
          </a:solidFill>
          <a:ln w="6350">
            <a:solidFill>
              <a:srgbClr val="A93226"/>
            </a:solidFill>
            <a:prstDash val="solid"/>
          </a:ln>
        </p:spPr>
        <p:txBody>
          <a:bodyPr/>
          <a:lstStyle/>
          <a:p>
            <a:endParaRPr lang="tr-TR"/>
          </a:p>
        </p:txBody>
      </p:sp>
      <p:sp>
        <p:nvSpPr>
          <p:cNvPr id="8" name="Shape 6"/>
          <p:cNvSpPr/>
          <p:nvPr/>
        </p:nvSpPr>
        <p:spPr>
          <a:xfrm>
            <a:off x="274320" y="960120"/>
            <a:ext cx="5212080" cy="365760"/>
          </a:xfrm>
          <a:prstGeom prst="rect">
            <a:avLst/>
          </a:prstGeom>
          <a:solidFill>
            <a:srgbClr val="A93226"/>
          </a:solidFill>
          <a:ln w="6350">
            <a:solidFill>
              <a:srgbClr val="A93226"/>
            </a:solidFill>
            <a:prstDash val="solid"/>
          </a:ln>
        </p:spPr>
        <p:txBody>
          <a:bodyPr/>
          <a:lstStyle/>
          <a:p>
            <a:endParaRPr lang="tr-TR"/>
          </a:p>
        </p:txBody>
      </p:sp>
      <p:sp>
        <p:nvSpPr>
          <p:cNvPr id="9" name="Text 7"/>
          <p:cNvSpPr/>
          <p:nvPr/>
        </p:nvSpPr>
        <p:spPr>
          <a:xfrm>
            <a:off x="365760" y="960120"/>
            <a:ext cx="5029200" cy="365760"/>
          </a:xfrm>
          <a:prstGeom prst="rect">
            <a:avLst/>
          </a:prstGeom>
          <a:noFill/>
          <a:ln/>
        </p:spPr>
        <p:txBody>
          <a:bodyPr wrap="square" rtlCol="0" anchor="ctr"/>
          <a:lstStyle/>
          <a:p>
            <a:pPr marL="0" indent="0">
              <a:buNone/>
            </a:pPr>
            <a:r>
              <a:rPr lang="en-US" sz="1200" b="1" dirty="0">
                <a:solidFill>
                  <a:srgbClr val="FFFFFF"/>
                </a:solidFill>
              </a:rPr>
              <a:t>Bulaşmayı Önleme Kalkanları</a:t>
            </a:r>
            <a:endParaRPr lang="en-US" sz="1200" dirty="0"/>
          </a:p>
        </p:txBody>
      </p:sp>
      <p:sp>
        <p:nvSpPr>
          <p:cNvPr id="10" name="Text 8"/>
          <p:cNvSpPr/>
          <p:nvPr/>
        </p:nvSpPr>
        <p:spPr>
          <a:xfrm>
            <a:off x="411480" y="1408176"/>
            <a:ext cx="4983480" cy="402336"/>
          </a:xfrm>
          <a:prstGeom prst="rect">
            <a:avLst/>
          </a:prstGeom>
          <a:noFill/>
          <a:ln/>
        </p:spPr>
        <p:txBody>
          <a:bodyPr wrap="square" rtlCol="0" anchor="ctr"/>
          <a:lstStyle/>
          <a:p>
            <a:pPr marL="0" indent="0">
              <a:buNone/>
            </a:pPr>
            <a:r>
              <a:rPr lang="en-US" sz="1100" b="1" dirty="0">
                <a:solidFill>
                  <a:srgbClr val="A93226"/>
                </a:solidFill>
              </a:rPr>
              <a:t>1.  </a:t>
            </a:r>
            <a:r>
              <a:rPr lang="en-US" sz="1100" dirty="0">
                <a:solidFill>
                  <a:srgbClr val="1A2A3A"/>
                </a:solidFill>
              </a:rPr>
              <a:t>Haberi gizleme, ama sansasyonel de yapma. Ölüm yöntemi ASLA paylaşılmaz.</a:t>
            </a:r>
            <a:endParaRPr lang="en-US" sz="1100" dirty="0"/>
          </a:p>
        </p:txBody>
      </p:sp>
      <p:sp>
        <p:nvSpPr>
          <p:cNvPr id="11" name="Text 9"/>
          <p:cNvSpPr/>
          <p:nvPr/>
        </p:nvSpPr>
        <p:spPr>
          <a:xfrm>
            <a:off x="411480" y="1837944"/>
            <a:ext cx="4983480" cy="402336"/>
          </a:xfrm>
          <a:prstGeom prst="rect">
            <a:avLst/>
          </a:prstGeom>
          <a:noFill/>
          <a:ln/>
        </p:spPr>
        <p:txBody>
          <a:bodyPr wrap="square" rtlCol="0" anchor="ctr"/>
          <a:lstStyle/>
          <a:p>
            <a:pPr marL="0" indent="0">
              <a:buNone/>
            </a:pPr>
            <a:r>
              <a:rPr lang="en-US" sz="1100" b="1" dirty="0">
                <a:solidFill>
                  <a:srgbClr val="A93226"/>
                </a:solidFill>
              </a:rPr>
              <a:t>2.  </a:t>
            </a:r>
            <a:r>
              <a:rPr lang="en-US" sz="1100" dirty="0">
                <a:solidFill>
                  <a:srgbClr val="1A2A3A"/>
                </a:solidFill>
              </a:rPr>
              <a:t>Ölenin yakın arkadaşları ve daha önce girişim öyküsü olanlar aylarca izlenir.</a:t>
            </a:r>
            <a:endParaRPr lang="en-US" sz="1100" dirty="0"/>
          </a:p>
        </p:txBody>
      </p:sp>
      <p:sp>
        <p:nvSpPr>
          <p:cNvPr id="12" name="Text 10"/>
          <p:cNvSpPr/>
          <p:nvPr/>
        </p:nvSpPr>
        <p:spPr>
          <a:xfrm>
            <a:off x="411480" y="2267712"/>
            <a:ext cx="4983480" cy="402336"/>
          </a:xfrm>
          <a:prstGeom prst="rect">
            <a:avLst/>
          </a:prstGeom>
          <a:noFill/>
          <a:ln/>
        </p:spPr>
        <p:txBody>
          <a:bodyPr wrap="square" rtlCol="0" anchor="ctr"/>
          <a:lstStyle/>
          <a:p>
            <a:pPr marL="0" indent="0">
              <a:buNone/>
            </a:pPr>
            <a:r>
              <a:rPr lang="en-US" sz="1100" b="1" dirty="0">
                <a:solidFill>
                  <a:srgbClr val="A93226"/>
                </a:solidFill>
              </a:rPr>
              <a:t>3.  </a:t>
            </a:r>
            <a:r>
              <a:rPr lang="en-US" sz="1100" dirty="0">
                <a:solidFill>
                  <a:srgbClr val="1A2A3A"/>
                </a:solidFill>
              </a:rPr>
              <a:t>Sosyal medyadaki yüceltici paylaşımlar izlenir ve güvenli yöne kanalize edilir.</a:t>
            </a:r>
            <a:endParaRPr lang="en-US" sz="1100" dirty="0"/>
          </a:p>
        </p:txBody>
      </p:sp>
      <p:sp>
        <p:nvSpPr>
          <p:cNvPr id="13" name="Text 11"/>
          <p:cNvSpPr/>
          <p:nvPr/>
        </p:nvSpPr>
        <p:spPr>
          <a:xfrm>
            <a:off x="411480" y="2697480"/>
            <a:ext cx="4983480" cy="402336"/>
          </a:xfrm>
          <a:prstGeom prst="rect">
            <a:avLst/>
          </a:prstGeom>
          <a:noFill/>
          <a:ln/>
        </p:spPr>
        <p:txBody>
          <a:bodyPr wrap="square" rtlCol="0" anchor="ctr"/>
          <a:lstStyle/>
          <a:p>
            <a:pPr marL="0" indent="0">
              <a:buNone/>
            </a:pPr>
            <a:r>
              <a:rPr lang="en-US" sz="1100" b="1" dirty="0">
                <a:solidFill>
                  <a:srgbClr val="A93226"/>
                </a:solidFill>
              </a:rPr>
              <a:t>4.  </a:t>
            </a:r>
            <a:r>
              <a:rPr lang="en-US" sz="1100" dirty="0">
                <a:solidFill>
                  <a:srgbClr val="1A2A3A"/>
                </a:solidFill>
              </a:rPr>
              <a:t>'Fark etmeliydik' diyenlere: 'Bu sizin sorumluluğunuzda değildi' mesajı net verilir.</a:t>
            </a:r>
            <a:endParaRPr lang="en-US" sz="1100" dirty="0"/>
          </a:p>
        </p:txBody>
      </p:sp>
      <p:sp>
        <p:nvSpPr>
          <p:cNvPr id="14" name="Shape 12"/>
          <p:cNvSpPr/>
          <p:nvPr/>
        </p:nvSpPr>
        <p:spPr>
          <a:xfrm>
            <a:off x="5623560" y="960120"/>
            <a:ext cx="3200400" cy="2286000"/>
          </a:xfrm>
          <a:prstGeom prst="rect">
            <a:avLst/>
          </a:prstGeom>
          <a:solidFill>
            <a:srgbClr val="F5F8FA"/>
          </a:solidFill>
          <a:ln w="6350">
            <a:solidFill>
              <a:srgbClr val="D4E2EC"/>
            </a:solidFill>
            <a:prstDash val="solid"/>
          </a:ln>
        </p:spPr>
        <p:txBody>
          <a:bodyPr/>
          <a:lstStyle/>
          <a:p>
            <a:endParaRPr lang="tr-TR"/>
          </a:p>
        </p:txBody>
      </p:sp>
      <p:sp>
        <p:nvSpPr>
          <p:cNvPr id="15" name="Shape 13"/>
          <p:cNvSpPr/>
          <p:nvPr/>
        </p:nvSpPr>
        <p:spPr>
          <a:xfrm>
            <a:off x="5623560" y="960120"/>
            <a:ext cx="3200400" cy="365760"/>
          </a:xfrm>
          <a:prstGeom prst="rect">
            <a:avLst/>
          </a:prstGeom>
          <a:solidFill>
            <a:srgbClr val="1B3A5C"/>
          </a:solidFill>
          <a:ln w="6350">
            <a:solidFill>
              <a:srgbClr val="1B3A5C"/>
            </a:solidFill>
            <a:prstDash val="solid"/>
          </a:ln>
        </p:spPr>
        <p:txBody>
          <a:bodyPr/>
          <a:lstStyle/>
          <a:p>
            <a:endParaRPr lang="tr-TR"/>
          </a:p>
        </p:txBody>
      </p:sp>
      <p:sp>
        <p:nvSpPr>
          <p:cNvPr id="16" name="Text 14"/>
          <p:cNvSpPr/>
          <p:nvPr/>
        </p:nvSpPr>
        <p:spPr>
          <a:xfrm>
            <a:off x="5715000" y="960120"/>
            <a:ext cx="3017520" cy="365760"/>
          </a:xfrm>
          <a:prstGeom prst="rect">
            <a:avLst/>
          </a:prstGeom>
          <a:noFill/>
          <a:ln/>
        </p:spPr>
        <p:txBody>
          <a:bodyPr wrap="square" rtlCol="0" anchor="ctr"/>
          <a:lstStyle/>
          <a:p>
            <a:pPr marL="0" indent="0">
              <a:buNone/>
            </a:pPr>
            <a:r>
              <a:rPr lang="en-US" sz="1200" b="1" dirty="0">
                <a:solidFill>
                  <a:srgbClr val="FFFFFF"/>
                </a:solidFill>
              </a:rPr>
              <a:t>Dijital Yas Riskleri</a:t>
            </a:r>
            <a:endParaRPr lang="en-US" sz="1200" dirty="0"/>
          </a:p>
        </p:txBody>
      </p:sp>
      <p:sp>
        <p:nvSpPr>
          <p:cNvPr id="17" name="Text 15"/>
          <p:cNvSpPr/>
          <p:nvPr/>
        </p:nvSpPr>
        <p:spPr>
          <a:xfrm>
            <a:off x="5715000" y="1408176"/>
            <a:ext cx="3017520" cy="402336"/>
          </a:xfrm>
          <a:prstGeom prst="rect">
            <a:avLst/>
          </a:prstGeom>
          <a:noFill/>
          <a:ln/>
        </p:spPr>
        <p:txBody>
          <a:bodyPr wrap="square" rtlCol="0" anchor="ctr"/>
          <a:lstStyle/>
          <a:p>
            <a:pPr marL="0" indent="0">
              <a:buNone/>
            </a:pPr>
            <a:r>
              <a:rPr lang="en-US" sz="1050" b="1" dirty="0">
                <a:solidFill>
                  <a:srgbClr val="C9822A"/>
                </a:solidFill>
              </a:rPr>
              <a:t>⚠ </a:t>
            </a:r>
            <a:r>
              <a:rPr lang="en-US" sz="1050" dirty="0">
                <a:solidFill>
                  <a:srgbClr val="1A2A3A"/>
                </a:solidFill>
              </a:rPr>
              <a:t>'Seni özledik', 'Melek oldun' paylaşımları intiharı romantize eder.</a:t>
            </a:r>
            <a:endParaRPr lang="en-US" sz="1050" dirty="0"/>
          </a:p>
        </p:txBody>
      </p:sp>
      <p:sp>
        <p:nvSpPr>
          <p:cNvPr id="18" name="Text 16"/>
          <p:cNvSpPr/>
          <p:nvPr/>
        </p:nvSpPr>
        <p:spPr>
          <a:xfrm>
            <a:off x="5715000" y="1837944"/>
            <a:ext cx="3017520" cy="402336"/>
          </a:xfrm>
          <a:prstGeom prst="rect">
            <a:avLst/>
          </a:prstGeom>
          <a:noFill/>
          <a:ln/>
        </p:spPr>
        <p:txBody>
          <a:bodyPr wrap="square" rtlCol="0" anchor="ctr"/>
          <a:lstStyle/>
          <a:p>
            <a:pPr marL="0" indent="0">
              <a:buNone/>
            </a:pPr>
            <a:r>
              <a:rPr lang="en-US" sz="1050" b="1" dirty="0">
                <a:solidFill>
                  <a:srgbClr val="C9822A"/>
                </a:solidFill>
              </a:rPr>
              <a:t>⚠ </a:t>
            </a:r>
            <a:r>
              <a:rPr lang="en-US" sz="1050" dirty="0">
                <a:solidFill>
                  <a:srgbClr val="1A2A3A"/>
                </a:solidFill>
              </a:rPr>
              <a:t>Algoritma üzüntü içeriğini besler — maruz kalma sürer.</a:t>
            </a:r>
            <a:endParaRPr lang="en-US" sz="1050" dirty="0"/>
          </a:p>
        </p:txBody>
      </p:sp>
      <p:sp>
        <p:nvSpPr>
          <p:cNvPr id="19" name="Text 17"/>
          <p:cNvSpPr/>
          <p:nvPr/>
        </p:nvSpPr>
        <p:spPr>
          <a:xfrm>
            <a:off x="5715000" y="2267712"/>
            <a:ext cx="3017520" cy="402336"/>
          </a:xfrm>
          <a:prstGeom prst="rect">
            <a:avLst/>
          </a:prstGeom>
          <a:noFill/>
          <a:ln/>
        </p:spPr>
        <p:txBody>
          <a:bodyPr wrap="square" rtlCol="0" anchor="ctr"/>
          <a:lstStyle/>
          <a:p>
            <a:pPr marL="0" indent="0">
              <a:buNone/>
            </a:pPr>
            <a:r>
              <a:rPr lang="en-US" sz="1050" b="1" dirty="0">
                <a:solidFill>
                  <a:srgbClr val="C9822A"/>
                </a:solidFill>
              </a:rPr>
              <a:t>⚠ </a:t>
            </a:r>
            <a:r>
              <a:rPr lang="en-US" sz="1050" dirty="0">
                <a:solidFill>
                  <a:srgbClr val="1A2A3A"/>
                </a:solidFill>
              </a:rPr>
              <a:t>Ölenin hesapları aktif kalır; yıl dönümü hatırlatmaları tetikleyicidir.</a:t>
            </a:r>
            <a:endParaRPr lang="en-US" sz="1050" dirty="0"/>
          </a:p>
        </p:txBody>
      </p:sp>
      <p:sp>
        <p:nvSpPr>
          <p:cNvPr id="20" name="Shape 18"/>
          <p:cNvSpPr/>
          <p:nvPr/>
        </p:nvSpPr>
        <p:spPr>
          <a:xfrm>
            <a:off x="274320" y="3383280"/>
            <a:ext cx="8549640" cy="1508760"/>
          </a:xfrm>
          <a:prstGeom prst="rect">
            <a:avLst/>
          </a:prstGeom>
          <a:solidFill>
            <a:srgbClr val="FEF3E2"/>
          </a:solidFill>
          <a:ln w="6350">
            <a:solidFill>
              <a:srgbClr val="C9822A"/>
            </a:solidFill>
            <a:prstDash val="solid"/>
          </a:ln>
        </p:spPr>
        <p:txBody>
          <a:bodyPr/>
          <a:lstStyle/>
          <a:p>
            <a:endParaRPr lang="tr-TR"/>
          </a:p>
        </p:txBody>
      </p:sp>
      <p:sp>
        <p:nvSpPr>
          <p:cNvPr id="21" name="Shape 19"/>
          <p:cNvSpPr/>
          <p:nvPr/>
        </p:nvSpPr>
        <p:spPr>
          <a:xfrm>
            <a:off x="274320" y="3383280"/>
            <a:ext cx="8549640" cy="365760"/>
          </a:xfrm>
          <a:prstGeom prst="rect">
            <a:avLst/>
          </a:prstGeom>
          <a:solidFill>
            <a:srgbClr val="C9822A"/>
          </a:solidFill>
          <a:ln w="6350">
            <a:solidFill>
              <a:srgbClr val="C9822A"/>
            </a:solidFill>
            <a:prstDash val="solid"/>
          </a:ln>
        </p:spPr>
        <p:txBody>
          <a:bodyPr/>
          <a:lstStyle/>
          <a:p>
            <a:endParaRPr lang="tr-TR"/>
          </a:p>
        </p:txBody>
      </p:sp>
      <p:sp>
        <p:nvSpPr>
          <p:cNvPr id="22" name="Text 20"/>
          <p:cNvSpPr/>
          <p:nvPr/>
        </p:nvSpPr>
        <p:spPr>
          <a:xfrm>
            <a:off x="411480" y="3383280"/>
            <a:ext cx="8321040" cy="365760"/>
          </a:xfrm>
          <a:prstGeom prst="rect">
            <a:avLst/>
          </a:prstGeom>
          <a:noFill/>
          <a:ln/>
        </p:spPr>
        <p:txBody>
          <a:bodyPr wrap="square" rtlCol="0" anchor="ctr"/>
          <a:lstStyle/>
          <a:p>
            <a:pPr marL="0" indent="0">
              <a:buNone/>
            </a:pPr>
            <a:r>
              <a:rPr lang="en-US" sz="1200" b="1" dirty="0">
                <a:solidFill>
                  <a:srgbClr val="FFFFFF"/>
                </a:solidFill>
              </a:rPr>
              <a:t>Werther Etkisi vs Papageno Etkisi</a:t>
            </a:r>
            <a:endParaRPr lang="en-US" sz="1200" dirty="0"/>
          </a:p>
        </p:txBody>
      </p:sp>
      <p:sp>
        <p:nvSpPr>
          <p:cNvPr id="23" name="Text 21"/>
          <p:cNvSpPr/>
          <p:nvPr/>
        </p:nvSpPr>
        <p:spPr>
          <a:xfrm>
            <a:off x="411480" y="3794760"/>
            <a:ext cx="8321040" cy="1051560"/>
          </a:xfrm>
          <a:prstGeom prst="rect">
            <a:avLst/>
          </a:prstGeom>
          <a:noFill/>
          <a:ln/>
        </p:spPr>
        <p:txBody>
          <a:bodyPr wrap="square" rtlCol="0" anchor="t"/>
          <a:lstStyle/>
          <a:p>
            <a:pPr marL="0" indent="0">
              <a:buNone/>
            </a:pPr>
            <a:r>
              <a:rPr lang="en-US" sz="1100" dirty="0">
                <a:solidFill>
                  <a:srgbClr val="1A2A3A"/>
                </a:solidFill>
              </a:rPr>
              <a:t>Medyanın 'nasıl' değil 'ne' haberini yapması kritiktir. Detaylı yöntem haberleri risk artırır (Werther). İyileşme ve yardım alma hikayeleri ise koruyucu etkilidir (Papageno).</a:t>
            </a:r>
            <a:endParaRPr lang="en-US" sz="1100" dirty="0"/>
          </a:p>
          <a:p>
            <a:pPr marL="0" indent="0">
              <a:buNone/>
            </a:pPr>
            <a:r>
              <a:rPr lang="en-US" sz="1100" dirty="0">
                <a:solidFill>
                  <a:srgbClr val="1A2A3A"/>
                </a:solidFill>
              </a:rPr>
              <a:t>Ebeveynlere mesaj: 'Hesabı kapatın' değil, 'Birlikte takip edin.' Yasaklama değil, yönlendirme.</a:t>
            </a:r>
            <a:endParaRPr lang="en-US"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Öğretmenlerle Çalışmak — Brifing, Sınıf Dili, İkincil Travma</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Figley (1995): Başkalarının acısına maruz kalmak öğretmeni de etkiler</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2816352" cy="3767328"/>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2816352" cy="384048"/>
          </a:xfrm>
          <a:prstGeom prst="rect">
            <a:avLst/>
          </a:prstGeom>
          <a:solidFill>
            <a:srgbClr val="2E7D87"/>
          </a:solidFill>
          <a:ln w="6350">
            <a:solidFill>
              <a:srgbClr val="2E7D87"/>
            </a:solidFill>
            <a:prstDash val="solid"/>
          </a:ln>
        </p:spPr>
        <p:txBody>
          <a:bodyPr/>
          <a:lstStyle/>
          <a:p>
            <a:endParaRPr lang="tr-TR"/>
          </a:p>
        </p:txBody>
      </p:sp>
      <p:sp>
        <p:nvSpPr>
          <p:cNvPr id="9" name="Text 7"/>
          <p:cNvSpPr/>
          <p:nvPr/>
        </p:nvSpPr>
        <p:spPr>
          <a:xfrm>
            <a:off x="347472" y="960120"/>
            <a:ext cx="2670048" cy="384048"/>
          </a:xfrm>
          <a:prstGeom prst="rect">
            <a:avLst/>
          </a:prstGeom>
          <a:noFill/>
          <a:ln/>
        </p:spPr>
        <p:txBody>
          <a:bodyPr wrap="square" rtlCol="0" anchor="ctr"/>
          <a:lstStyle/>
          <a:p>
            <a:pPr marL="0" indent="0" algn="ctr">
              <a:buNone/>
            </a:pPr>
            <a:r>
              <a:rPr lang="en-US" sz="1150" b="1" dirty="0">
                <a:solidFill>
                  <a:srgbClr val="FFFFFF"/>
                </a:solidFill>
              </a:rPr>
              <a:t>Öğretmen Brifingi</a:t>
            </a:r>
            <a:endParaRPr lang="en-US" sz="1150" dirty="0"/>
          </a:p>
        </p:txBody>
      </p:sp>
      <p:sp>
        <p:nvSpPr>
          <p:cNvPr id="10" name="Text 8"/>
          <p:cNvSpPr/>
          <p:nvPr/>
        </p:nvSpPr>
        <p:spPr>
          <a:xfrm>
            <a:off x="384048" y="1408176"/>
            <a:ext cx="2596896" cy="457200"/>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Olayı olduğu gibi, sade bir dille açıklayın.</a:t>
            </a:r>
            <a:endParaRPr lang="en-US" sz="1050" dirty="0"/>
          </a:p>
        </p:txBody>
      </p:sp>
      <p:sp>
        <p:nvSpPr>
          <p:cNvPr id="11" name="Text 9"/>
          <p:cNvSpPr/>
          <p:nvPr/>
        </p:nvSpPr>
        <p:spPr>
          <a:xfrm>
            <a:off x="384048" y="1883664"/>
            <a:ext cx="2596896" cy="457200"/>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Öğrencilerin soracağı sorulara hazırlık yapın.</a:t>
            </a:r>
            <a:endParaRPr lang="en-US" sz="1050" dirty="0"/>
          </a:p>
        </p:txBody>
      </p:sp>
      <p:sp>
        <p:nvSpPr>
          <p:cNvPr id="12" name="Text 10"/>
          <p:cNvSpPr/>
          <p:nvPr/>
        </p:nvSpPr>
        <p:spPr>
          <a:xfrm>
            <a:off x="384048" y="2359152"/>
            <a:ext cx="2596896" cy="457200"/>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Üzüntü ve ağlama normal — bunlara alan açın.</a:t>
            </a:r>
            <a:endParaRPr lang="en-US" sz="1050" dirty="0"/>
          </a:p>
        </p:txBody>
      </p:sp>
      <p:sp>
        <p:nvSpPr>
          <p:cNvPr id="13" name="Text 11"/>
          <p:cNvSpPr/>
          <p:nvPr/>
        </p:nvSpPr>
        <p:spPr>
          <a:xfrm>
            <a:off x="384048" y="2834640"/>
            <a:ext cx="2596896" cy="457200"/>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Sınıfta duygusal patlama olursa PDR'yi çağırsın.</a:t>
            </a:r>
            <a:endParaRPr lang="en-US" sz="1050" dirty="0"/>
          </a:p>
        </p:txBody>
      </p:sp>
      <p:sp>
        <p:nvSpPr>
          <p:cNvPr id="14" name="Text 12"/>
          <p:cNvSpPr/>
          <p:nvPr/>
        </p:nvSpPr>
        <p:spPr>
          <a:xfrm>
            <a:off x="384048" y="3310128"/>
            <a:ext cx="2596896" cy="457200"/>
          </a:xfrm>
          <a:prstGeom prst="rect">
            <a:avLst/>
          </a:prstGeom>
          <a:noFill/>
          <a:ln/>
        </p:spPr>
        <p:txBody>
          <a:bodyPr wrap="square" rtlCol="0" anchor="t"/>
          <a:lstStyle/>
          <a:p>
            <a:pPr marL="0" indent="0">
              <a:buNone/>
            </a:pPr>
            <a:r>
              <a:rPr lang="en-US" sz="1050" b="1" dirty="0">
                <a:solidFill>
                  <a:srgbClr val="2E7D87"/>
                </a:solidFill>
              </a:rPr>
              <a:t>· </a:t>
            </a:r>
            <a:r>
              <a:rPr lang="en-US" sz="1050" dirty="0">
                <a:solidFill>
                  <a:srgbClr val="1A2A3A"/>
                </a:solidFill>
              </a:rPr>
              <a:t>Akademik beklentiyi bu gün askıya alsın.</a:t>
            </a:r>
            <a:endParaRPr lang="en-US" sz="1050" dirty="0"/>
          </a:p>
        </p:txBody>
      </p:sp>
      <p:sp>
        <p:nvSpPr>
          <p:cNvPr id="15" name="Shape 13"/>
          <p:cNvSpPr/>
          <p:nvPr/>
        </p:nvSpPr>
        <p:spPr>
          <a:xfrm>
            <a:off x="3218688" y="960120"/>
            <a:ext cx="2816352" cy="3767328"/>
          </a:xfrm>
          <a:prstGeom prst="rect">
            <a:avLst/>
          </a:prstGeom>
          <a:solidFill>
            <a:srgbClr val="F5F8FA"/>
          </a:solidFill>
          <a:ln w="6350">
            <a:solidFill>
              <a:srgbClr val="D4E2EC"/>
            </a:solidFill>
            <a:prstDash val="solid"/>
          </a:ln>
        </p:spPr>
        <p:txBody>
          <a:bodyPr/>
          <a:lstStyle/>
          <a:p>
            <a:endParaRPr lang="tr-TR"/>
          </a:p>
        </p:txBody>
      </p:sp>
      <p:sp>
        <p:nvSpPr>
          <p:cNvPr id="16" name="Shape 14"/>
          <p:cNvSpPr/>
          <p:nvPr/>
        </p:nvSpPr>
        <p:spPr>
          <a:xfrm>
            <a:off x="3218688" y="960120"/>
            <a:ext cx="2816352" cy="384048"/>
          </a:xfrm>
          <a:prstGeom prst="rect">
            <a:avLst/>
          </a:prstGeom>
          <a:solidFill>
            <a:srgbClr val="1B3A5C"/>
          </a:solidFill>
          <a:ln w="6350">
            <a:solidFill>
              <a:srgbClr val="1B3A5C"/>
            </a:solidFill>
            <a:prstDash val="solid"/>
          </a:ln>
        </p:spPr>
        <p:txBody>
          <a:bodyPr/>
          <a:lstStyle/>
          <a:p>
            <a:endParaRPr lang="tr-TR"/>
          </a:p>
        </p:txBody>
      </p:sp>
      <p:sp>
        <p:nvSpPr>
          <p:cNvPr id="17" name="Text 15"/>
          <p:cNvSpPr/>
          <p:nvPr/>
        </p:nvSpPr>
        <p:spPr>
          <a:xfrm>
            <a:off x="3291840" y="960120"/>
            <a:ext cx="2670048" cy="384048"/>
          </a:xfrm>
          <a:prstGeom prst="rect">
            <a:avLst/>
          </a:prstGeom>
          <a:noFill/>
          <a:ln/>
        </p:spPr>
        <p:txBody>
          <a:bodyPr wrap="square" rtlCol="0" anchor="ctr"/>
          <a:lstStyle/>
          <a:p>
            <a:pPr marL="0" indent="0" algn="ctr">
              <a:buNone/>
            </a:pPr>
            <a:r>
              <a:rPr lang="en-US" sz="1150" b="1" dirty="0">
                <a:solidFill>
                  <a:srgbClr val="FFFFFF"/>
                </a:solidFill>
              </a:rPr>
              <a:t>Sınıfta Ne Söylesinler?</a:t>
            </a:r>
            <a:endParaRPr lang="en-US" sz="1150" dirty="0"/>
          </a:p>
        </p:txBody>
      </p:sp>
      <p:sp>
        <p:nvSpPr>
          <p:cNvPr id="18" name="Text 16"/>
          <p:cNvSpPr/>
          <p:nvPr/>
        </p:nvSpPr>
        <p:spPr>
          <a:xfrm>
            <a:off x="3328416" y="1408176"/>
            <a:ext cx="2596896" cy="457200"/>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'Bugün hepimiz için çok zor bir gün. Normal hissettikleri her şey geçerli.'</a:t>
            </a:r>
            <a:endParaRPr lang="en-US" sz="1050" dirty="0"/>
          </a:p>
        </p:txBody>
      </p:sp>
      <p:sp>
        <p:nvSpPr>
          <p:cNvPr id="19" name="Text 17"/>
          <p:cNvSpPr/>
          <p:nvPr/>
        </p:nvSpPr>
        <p:spPr>
          <a:xfrm>
            <a:off x="3328416" y="1883664"/>
            <a:ext cx="2596896" cy="457200"/>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'Ağlamak istiyorsanız ağlayabilirsiniz.'</a:t>
            </a:r>
            <a:endParaRPr lang="en-US" sz="1050" dirty="0"/>
          </a:p>
        </p:txBody>
      </p:sp>
      <p:sp>
        <p:nvSpPr>
          <p:cNvPr id="20" name="Text 18"/>
          <p:cNvSpPr/>
          <p:nvPr/>
        </p:nvSpPr>
        <p:spPr>
          <a:xfrm>
            <a:off x="3328416" y="2359152"/>
            <a:ext cx="2596896" cy="457200"/>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'Konuşmak istemiyorsanız zorlanmayacaksınız.'</a:t>
            </a:r>
            <a:endParaRPr lang="en-US" sz="1050" dirty="0"/>
          </a:p>
        </p:txBody>
      </p:sp>
      <p:sp>
        <p:nvSpPr>
          <p:cNvPr id="21" name="Text 19"/>
          <p:cNvSpPr/>
          <p:nvPr/>
        </p:nvSpPr>
        <p:spPr>
          <a:xfrm>
            <a:off x="3328416" y="2834640"/>
            <a:ext cx="2596896" cy="457200"/>
          </a:xfrm>
          <a:prstGeom prst="rect">
            <a:avLst/>
          </a:prstGeom>
          <a:noFill/>
          <a:ln/>
        </p:spPr>
        <p:txBody>
          <a:bodyPr wrap="square" rtlCol="0" anchor="t"/>
          <a:lstStyle/>
          <a:p>
            <a:pPr marL="0" indent="0">
              <a:buNone/>
            </a:pPr>
            <a:r>
              <a:rPr lang="en-US" sz="1050" b="1" dirty="0">
                <a:solidFill>
                  <a:srgbClr val="1B3A5C"/>
                </a:solidFill>
              </a:rPr>
              <a:t>· </a:t>
            </a:r>
            <a:r>
              <a:rPr lang="en-US" sz="1050" dirty="0">
                <a:solidFill>
                  <a:srgbClr val="1A2A3A"/>
                </a:solidFill>
              </a:rPr>
              <a:t>'Kendini kötü hisseden bugün PDR'ye gidebilir.'</a:t>
            </a:r>
            <a:endParaRPr lang="en-US" sz="1050" dirty="0"/>
          </a:p>
        </p:txBody>
      </p:sp>
      <p:sp>
        <p:nvSpPr>
          <p:cNvPr id="22" name="Shape 20"/>
          <p:cNvSpPr/>
          <p:nvPr/>
        </p:nvSpPr>
        <p:spPr>
          <a:xfrm>
            <a:off x="6163056" y="960120"/>
            <a:ext cx="2816352" cy="3767328"/>
          </a:xfrm>
          <a:prstGeom prst="rect">
            <a:avLst/>
          </a:prstGeom>
          <a:solidFill>
            <a:srgbClr val="F5F8FA"/>
          </a:solidFill>
          <a:ln w="6350">
            <a:solidFill>
              <a:srgbClr val="D4E2EC"/>
            </a:solidFill>
            <a:prstDash val="solid"/>
          </a:ln>
        </p:spPr>
        <p:txBody>
          <a:bodyPr/>
          <a:lstStyle/>
          <a:p>
            <a:endParaRPr lang="tr-TR"/>
          </a:p>
        </p:txBody>
      </p:sp>
      <p:sp>
        <p:nvSpPr>
          <p:cNvPr id="23" name="Shape 21"/>
          <p:cNvSpPr/>
          <p:nvPr/>
        </p:nvSpPr>
        <p:spPr>
          <a:xfrm>
            <a:off x="6163056" y="960120"/>
            <a:ext cx="2816352" cy="384048"/>
          </a:xfrm>
          <a:prstGeom prst="rect">
            <a:avLst/>
          </a:prstGeom>
          <a:solidFill>
            <a:srgbClr val="5B2C6F"/>
          </a:solidFill>
          <a:ln w="6350">
            <a:solidFill>
              <a:srgbClr val="5B2C6F"/>
            </a:solidFill>
            <a:prstDash val="solid"/>
          </a:ln>
        </p:spPr>
        <p:txBody>
          <a:bodyPr/>
          <a:lstStyle/>
          <a:p>
            <a:endParaRPr lang="tr-TR"/>
          </a:p>
        </p:txBody>
      </p:sp>
      <p:sp>
        <p:nvSpPr>
          <p:cNvPr id="24" name="Text 22"/>
          <p:cNvSpPr/>
          <p:nvPr/>
        </p:nvSpPr>
        <p:spPr>
          <a:xfrm>
            <a:off x="6236208" y="960120"/>
            <a:ext cx="2670048" cy="384048"/>
          </a:xfrm>
          <a:prstGeom prst="rect">
            <a:avLst/>
          </a:prstGeom>
          <a:noFill/>
          <a:ln/>
        </p:spPr>
        <p:txBody>
          <a:bodyPr wrap="square" rtlCol="0" anchor="ctr"/>
          <a:lstStyle/>
          <a:p>
            <a:pPr marL="0" indent="0" algn="ctr">
              <a:buNone/>
            </a:pPr>
            <a:r>
              <a:rPr lang="en-US" sz="1150" b="1" dirty="0">
                <a:solidFill>
                  <a:srgbClr val="FFFFFF"/>
                </a:solidFill>
              </a:rPr>
              <a:t>Öğretmende İkincil Travma</a:t>
            </a:r>
            <a:endParaRPr lang="en-US" sz="1150" dirty="0"/>
          </a:p>
        </p:txBody>
      </p:sp>
      <p:sp>
        <p:nvSpPr>
          <p:cNvPr id="25" name="Text 23"/>
          <p:cNvSpPr/>
          <p:nvPr/>
        </p:nvSpPr>
        <p:spPr>
          <a:xfrm>
            <a:off x="6272784" y="1408176"/>
            <a:ext cx="2596896" cy="457200"/>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Belirtiler: uyku bozukluğu, öğrencilerden kaçınma, şevk kaybı.</a:t>
            </a:r>
            <a:endParaRPr lang="en-US" sz="1050" dirty="0"/>
          </a:p>
        </p:txBody>
      </p:sp>
      <p:sp>
        <p:nvSpPr>
          <p:cNvPr id="26" name="Text 24"/>
          <p:cNvSpPr/>
          <p:nvPr/>
        </p:nvSpPr>
        <p:spPr>
          <a:xfrm>
            <a:off x="6272784" y="1883664"/>
            <a:ext cx="2596896" cy="457200"/>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PD görevi: 'Nasılsınız?' sorusunu sormak.</a:t>
            </a:r>
            <a:endParaRPr lang="en-US" sz="1050" dirty="0"/>
          </a:p>
        </p:txBody>
      </p:sp>
      <p:sp>
        <p:nvSpPr>
          <p:cNvPr id="27" name="Text 25"/>
          <p:cNvSpPr/>
          <p:nvPr/>
        </p:nvSpPr>
        <p:spPr>
          <a:xfrm>
            <a:off x="6272784" y="2359152"/>
            <a:ext cx="2596896" cy="457200"/>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Gerekirse süpervizyon yönlendirmesi yapmak.</a:t>
            </a:r>
            <a:endParaRPr lang="en-US" sz="1050" dirty="0"/>
          </a:p>
        </p:txBody>
      </p:sp>
      <p:sp>
        <p:nvSpPr>
          <p:cNvPr id="28" name="Text 26"/>
          <p:cNvSpPr/>
          <p:nvPr/>
        </p:nvSpPr>
        <p:spPr>
          <a:xfrm>
            <a:off x="6272784" y="2834640"/>
            <a:ext cx="2596896" cy="457200"/>
          </a:xfrm>
          <a:prstGeom prst="rect">
            <a:avLst/>
          </a:prstGeom>
          <a:noFill/>
          <a:ln/>
        </p:spPr>
        <p:txBody>
          <a:bodyPr wrap="square" rtlCol="0" anchor="t"/>
          <a:lstStyle/>
          <a:p>
            <a:pPr marL="0" indent="0">
              <a:buNone/>
            </a:pPr>
            <a:r>
              <a:rPr lang="en-US" sz="1050" b="1" dirty="0">
                <a:solidFill>
                  <a:srgbClr val="5B2C6F"/>
                </a:solidFill>
              </a:rPr>
              <a:t>· </a:t>
            </a:r>
            <a:r>
              <a:rPr lang="en-US" sz="1050" dirty="0">
                <a:solidFill>
                  <a:srgbClr val="1A2A3A"/>
                </a:solidFill>
              </a:rPr>
              <a:t>Öğretmen ihmal edilirse ertesi hafta sınıfta sorun çıkar.</a:t>
            </a:r>
            <a:endParaRPr lang="en-US" sz="10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Aileyle İlk Görüşme — Psikoeğitim ve Güvenli Ev Planı</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274320" y="960120"/>
            <a:ext cx="4224528" cy="3364992"/>
          </a:xfrm>
          <a:prstGeom prst="rect">
            <a:avLst/>
          </a:prstGeom>
          <a:solidFill>
            <a:srgbClr val="F5F8FA"/>
          </a:solidFill>
          <a:ln w="6350">
            <a:solidFill>
              <a:srgbClr val="D4E2EC"/>
            </a:solidFill>
            <a:prstDash val="solid"/>
          </a:ln>
        </p:spPr>
        <p:txBody>
          <a:bodyPr/>
          <a:lstStyle/>
          <a:p>
            <a:endParaRPr lang="tr-TR"/>
          </a:p>
        </p:txBody>
      </p:sp>
      <p:sp>
        <p:nvSpPr>
          <p:cNvPr id="7" name="Shape 5"/>
          <p:cNvSpPr/>
          <p:nvPr/>
        </p:nvSpPr>
        <p:spPr>
          <a:xfrm>
            <a:off x="274320" y="960120"/>
            <a:ext cx="4224528" cy="365760"/>
          </a:xfrm>
          <a:prstGeom prst="rect">
            <a:avLst/>
          </a:prstGeom>
          <a:solidFill>
            <a:srgbClr val="2E7D87"/>
          </a:solidFill>
          <a:ln w="6350">
            <a:solidFill>
              <a:srgbClr val="2E7D87"/>
            </a:solidFill>
            <a:prstDash val="solid"/>
          </a:ln>
        </p:spPr>
        <p:txBody>
          <a:bodyPr/>
          <a:lstStyle/>
          <a:p>
            <a:endParaRPr lang="tr-TR"/>
          </a:p>
        </p:txBody>
      </p:sp>
      <p:sp>
        <p:nvSpPr>
          <p:cNvPr id="8" name="Text 6"/>
          <p:cNvSpPr/>
          <p:nvPr/>
        </p:nvSpPr>
        <p:spPr>
          <a:xfrm>
            <a:off x="365760" y="960120"/>
            <a:ext cx="4041648" cy="365760"/>
          </a:xfrm>
          <a:prstGeom prst="rect">
            <a:avLst/>
          </a:prstGeom>
          <a:noFill/>
          <a:ln/>
        </p:spPr>
        <p:txBody>
          <a:bodyPr wrap="square" rtlCol="0" anchor="ctr"/>
          <a:lstStyle/>
          <a:p>
            <a:pPr marL="0" indent="0">
              <a:buNone/>
            </a:pPr>
            <a:r>
              <a:rPr lang="en-US" sz="1200" b="1" dirty="0">
                <a:solidFill>
                  <a:srgbClr val="FFFFFF"/>
                </a:solidFill>
              </a:rPr>
              <a:t>Görüşmede Söylenecekler</a:t>
            </a:r>
            <a:endParaRPr lang="en-US" sz="1200" dirty="0"/>
          </a:p>
        </p:txBody>
      </p:sp>
      <p:sp>
        <p:nvSpPr>
          <p:cNvPr id="9" name="Text 7"/>
          <p:cNvSpPr/>
          <p:nvPr/>
        </p:nvSpPr>
        <p:spPr>
          <a:xfrm>
            <a:off x="411480" y="1399032"/>
            <a:ext cx="3931920" cy="475488"/>
          </a:xfrm>
          <a:prstGeom prst="rect">
            <a:avLst/>
          </a:prstGeom>
          <a:noFill/>
          <a:ln/>
        </p:spPr>
        <p:txBody>
          <a:bodyPr wrap="square" rtlCol="0" anchor="ctr"/>
          <a:lstStyle/>
          <a:p>
            <a:pPr marL="0" indent="0">
              <a:buNone/>
            </a:pPr>
            <a:r>
              <a:rPr lang="en-US" sz="1100" b="1" dirty="0">
                <a:solidFill>
                  <a:srgbClr val="2E7D87"/>
                </a:solidFill>
              </a:rPr>
              <a:t>Açılış:  </a:t>
            </a:r>
            <a:r>
              <a:rPr lang="en-US" sz="1100" dirty="0">
                <a:solidFill>
                  <a:srgbClr val="1A2A3A"/>
                </a:solidFill>
              </a:rPr>
              <a:t>'Çocuğunuzun nasıl olduğundan endişelendiğim için sizi aradım. Birlikte düşünmek istedim.'</a:t>
            </a:r>
            <a:endParaRPr lang="en-US" sz="1100" dirty="0"/>
          </a:p>
        </p:txBody>
      </p:sp>
      <p:sp>
        <p:nvSpPr>
          <p:cNvPr id="10" name="Text 8"/>
          <p:cNvSpPr/>
          <p:nvPr/>
        </p:nvSpPr>
        <p:spPr>
          <a:xfrm>
            <a:off x="411480" y="1892808"/>
            <a:ext cx="3931920" cy="475488"/>
          </a:xfrm>
          <a:prstGeom prst="rect">
            <a:avLst/>
          </a:prstGeom>
          <a:noFill/>
          <a:ln/>
        </p:spPr>
        <p:txBody>
          <a:bodyPr wrap="square" rtlCol="0" anchor="ctr"/>
          <a:lstStyle/>
          <a:p>
            <a:pPr marL="0" indent="0">
              <a:buNone/>
            </a:pPr>
            <a:r>
              <a:rPr lang="en-US" sz="1100" b="1" dirty="0">
                <a:solidFill>
                  <a:srgbClr val="2E7D87"/>
                </a:solidFill>
              </a:rPr>
              <a:t>Duygular:  </a:t>
            </a:r>
            <a:r>
              <a:rPr lang="en-US" sz="1100" dirty="0">
                <a:solidFill>
                  <a:srgbClr val="1A2A3A"/>
                </a:solidFill>
              </a:rPr>
              <a:t>Çocuğun gösterdiği belirtileri normalleştirin: 'Bunlar yas tepkisi, hastalık değil.'</a:t>
            </a:r>
            <a:endParaRPr lang="en-US" sz="1100" dirty="0"/>
          </a:p>
        </p:txBody>
      </p:sp>
      <p:sp>
        <p:nvSpPr>
          <p:cNvPr id="11" name="Text 9"/>
          <p:cNvSpPr/>
          <p:nvPr/>
        </p:nvSpPr>
        <p:spPr>
          <a:xfrm>
            <a:off x="411480" y="2386584"/>
            <a:ext cx="3931920" cy="475488"/>
          </a:xfrm>
          <a:prstGeom prst="rect">
            <a:avLst/>
          </a:prstGeom>
          <a:noFill/>
          <a:ln/>
        </p:spPr>
        <p:txBody>
          <a:bodyPr wrap="square" rtlCol="0" anchor="ctr"/>
          <a:lstStyle/>
          <a:p>
            <a:pPr marL="0" indent="0">
              <a:buNone/>
            </a:pPr>
            <a:r>
              <a:rPr lang="en-US" sz="1100" b="1" dirty="0">
                <a:solidFill>
                  <a:srgbClr val="2E7D87"/>
                </a:solidFill>
              </a:rPr>
              <a:t>Ev Güvenliği:  </a:t>
            </a:r>
            <a:r>
              <a:rPr lang="en-US" sz="1100" dirty="0">
                <a:solidFill>
                  <a:srgbClr val="1A2A3A"/>
                </a:solidFill>
              </a:rPr>
              <a:t>İlaçlar, kesici aletler — erişimi azaltın. 'Saklamak değil, güvence altına almak.'</a:t>
            </a:r>
            <a:endParaRPr lang="en-US" sz="1100" dirty="0"/>
          </a:p>
        </p:txBody>
      </p:sp>
      <p:sp>
        <p:nvSpPr>
          <p:cNvPr id="12" name="Text 10"/>
          <p:cNvSpPr/>
          <p:nvPr/>
        </p:nvSpPr>
        <p:spPr>
          <a:xfrm>
            <a:off x="411480" y="2880360"/>
            <a:ext cx="3931920" cy="475488"/>
          </a:xfrm>
          <a:prstGeom prst="rect">
            <a:avLst/>
          </a:prstGeom>
          <a:noFill/>
          <a:ln/>
        </p:spPr>
        <p:txBody>
          <a:bodyPr wrap="square" rtlCol="0" anchor="ctr"/>
          <a:lstStyle/>
          <a:p>
            <a:pPr marL="0" indent="0">
              <a:buNone/>
            </a:pPr>
            <a:r>
              <a:rPr lang="en-US" sz="1100" b="1" dirty="0">
                <a:solidFill>
                  <a:srgbClr val="2E7D87"/>
                </a:solidFill>
              </a:rPr>
              <a:t>Takip:  </a:t>
            </a:r>
            <a:r>
              <a:rPr lang="en-US" sz="1100" dirty="0">
                <a:solidFill>
                  <a:srgbClr val="1A2A3A"/>
                </a:solidFill>
              </a:rPr>
              <a:t>'Okuldaki takibimi sürdüreceğim. Evde ne görürseniz beni arayın.'</a:t>
            </a:r>
            <a:endParaRPr lang="en-US" sz="1100" dirty="0"/>
          </a:p>
        </p:txBody>
      </p:sp>
      <p:sp>
        <p:nvSpPr>
          <p:cNvPr id="13" name="Shape 11"/>
          <p:cNvSpPr/>
          <p:nvPr/>
        </p:nvSpPr>
        <p:spPr>
          <a:xfrm>
            <a:off x="4709160" y="960120"/>
            <a:ext cx="4114800" cy="3364992"/>
          </a:xfrm>
          <a:prstGeom prst="rect">
            <a:avLst/>
          </a:prstGeom>
          <a:solidFill>
            <a:srgbClr val="FDECEA"/>
          </a:solidFill>
          <a:ln w="6350">
            <a:solidFill>
              <a:srgbClr val="A93226"/>
            </a:solidFill>
            <a:prstDash val="solid"/>
          </a:ln>
        </p:spPr>
        <p:txBody>
          <a:bodyPr/>
          <a:lstStyle/>
          <a:p>
            <a:endParaRPr lang="tr-TR"/>
          </a:p>
        </p:txBody>
      </p:sp>
      <p:sp>
        <p:nvSpPr>
          <p:cNvPr id="14" name="Shape 12"/>
          <p:cNvSpPr/>
          <p:nvPr/>
        </p:nvSpPr>
        <p:spPr>
          <a:xfrm>
            <a:off x="4709160" y="960120"/>
            <a:ext cx="4114800" cy="365760"/>
          </a:xfrm>
          <a:prstGeom prst="rect">
            <a:avLst/>
          </a:prstGeom>
          <a:solidFill>
            <a:srgbClr val="A93226"/>
          </a:solidFill>
          <a:ln w="6350">
            <a:solidFill>
              <a:srgbClr val="A93226"/>
            </a:solidFill>
            <a:prstDash val="solid"/>
          </a:ln>
        </p:spPr>
        <p:txBody>
          <a:bodyPr/>
          <a:lstStyle/>
          <a:p>
            <a:endParaRPr lang="tr-TR"/>
          </a:p>
        </p:txBody>
      </p:sp>
      <p:sp>
        <p:nvSpPr>
          <p:cNvPr id="15" name="Text 13"/>
          <p:cNvSpPr/>
          <p:nvPr/>
        </p:nvSpPr>
        <p:spPr>
          <a:xfrm>
            <a:off x="4800600" y="960120"/>
            <a:ext cx="3931920" cy="365760"/>
          </a:xfrm>
          <a:prstGeom prst="rect">
            <a:avLst/>
          </a:prstGeom>
          <a:noFill/>
          <a:ln/>
        </p:spPr>
        <p:txBody>
          <a:bodyPr wrap="square" rtlCol="0" anchor="ctr"/>
          <a:lstStyle/>
          <a:p>
            <a:pPr marL="0" indent="0">
              <a:buNone/>
            </a:pPr>
            <a:r>
              <a:rPr lang="en-US" sz="1100" b="1" dirty="0">
                <a:solidFill>
                  <a:srgbClr val="FFFFFF"/>
                </a:solidFill>
              </a:rPr>
              <a:t>Aileye — Kırmızı Bayraklar: Hemen Arayın</a:t>
            </a:r>
            <a:endParaRPr lang="en-US" sz="1100" dirty="0"/>
          </a:p>
        </p:txBody>
      </p:sp>
      <p:sp>
        <p:nvSpPr>
          <p:cNvPr id="16" name="Text 14"/>
          <p:cNvSpPr/>
          <p:nvPr/>
        </p:nvSpPr>
        <p:spPr>
          <a:xfrm>
            <a:off x="4846320" y="1389888"/>
            <a:ext cx="3886200" cy="320040"/>
          </a:xfrm>
          <a:prstGeom prst="rect">
            <a:avLst/>
          </a:prstGeom>
          <a:noFill/>
          <a:ln/>
        </p:spPr>
        <p:txBody>
          <a:bodyPr wrap="square" rtlCol="0" anchor="ctr"/>
          <a:lstStyle/>
          <a:p>
            <a:pPr marL="0" indent="0">
              <a:buNone/>
            </a:pPr>
            <a:r>
              <a:rPr lang="en-US" sz="1050" dirty="0">
                <a:solidFill>
                  <a:srgbClr val="A93226"/>
                </a:solidFill>
              </a:rPr>
              <a:t>🚨 </a:t>
            </a:r>
            <a:r>
              <a:rPr lang="en-US" sz="1050" dirty="0">
                <a:solidFill>
                  <a:srgbClr val="1A2A3A"/>
                </a:solidFill>
              </a:rPr>
              <a:t>Kendine zarar verme girişimi veya tehdidi</a:t>
            </a:r>
            <a:endParaRPr lang="en-US" sz="1050" dirty="0"/>
          </a:p>
        </p:txBody>
      </p:sp>
      <p:sp>
        <p:nvSpPr>
          <p:cNvPr id="17" name="Text 15"/>
          <p:cNvSpPr/>
          <p:nvPr/>
        </p:nvSpPr>
        <p:spPr>
          <a:xfrm>
            <a:off x="4846320" y="1728216"/>
            <a:ext cx="3886200" cy="320040"/>
          </a:xfrm>
          <a:prstGeom prst="rect">
            <a:avLst/>
          </a:prstGeom>
          <a:noFill/>
          <a:ln/>
        </p:spPr>
        <p:txBody>
          <a:bodyPr wrap="square" rtlCol="0" anchor="ctr"/>
          <a:lstStyle/>
          <a:p>
            <a:pPr marL="0" indent="0">
              <a:buNone/>
            </a:pPr>
            <a:r>
              <a:rPr lang="en-US" sz="1050" dirty="0">
                <a:solidFill>
                  <a:srgbClr val="A93226"/>
                </a:solidFill>
              </a:rPr>
              <a:t>🚨 </a:t>
            </a:r>
            <a:r>
              <a:rPr lang="en-US" sz="1050" dirty="0">
                <a:solidFill>
                  <a:srgbClr val="1A2A3A"/>
                </a:solidFill>
              </a:rPr>
              <a:t>'Artık burada olmak istemiyorum' sözleri</a:t>
            </a:r>
            <a:endParaRPr lang="en-US" sz="1050" dirty="0"/>
          </a:p>
        </p:txBody>
      </p:sp>
      <p:sp>
        <p:nvSpPr>
          <p:cNvPr id="18" name="Text 16"/>
          <p:cNvSpPr/>
          <p:nvPr/>
        </p:nvSpPr>
        <p:spPr>
          <a:xfrm>
            <a:off x="4846320" y="2066544"/>
            <a:ext cx="3886200" cy="320040"/>
          </a:xfrm>
          <a:prstGeom prst="rect">
            <a:avLst/>
          </a:prstGeom>
          <a:noFill/>
          <a:ln/>
        </p:spPr>
        <p:txBody>
          <a:bodyPr wrap="square" rtlCol="0" anchor="ctr"/>
          <a:lstStyle/>
          <a:p>
            <a:pPr marL="0" indent="0">
              <a:buNone/>
            </a:pPr>
            <a:r>
              <a:rPr lang="en-US" sz="1050" dirty="0">
                <a:solidFill>
                  <a:srgbClr val="A93226"/>
                </a:solidFill>
              </a:rPr>
              <a:t>🚨 </a:t>
            </a:r>
            <a:r>
              <a:rPr lang="en-US" sz="1050" dirty="0">
                <a:solidFill>
                  <a:srgbClr val="1A2A3A"/>
                </a:solidFill>
              </a:rPr>
              <a:t>Değerli eşyalarını verme davranışı</a:t>
            </a:r>
            <a:endParaRPr lang="en-US" sz="1050" dirty="0"/>
          </a:p>
        </p:txBody>
      </p:sp>
      <p:sp>
        <p:nvSpPr>
          <p:cNvPr id="19" name="Text 17"/>
          <p:cNvSpPr/>
          <p:nvPr/>
        </p:nvSpPr>
        <p:spPr>
          <a:xfrm>
            <a:off x="4846320" y="2404872"/>
            <a:ext cx="3886200" cy="320040"/>
          </a:xfrm>
          <a:prstGeom prst="rect">
            <a:avLst/>
          </a:prstGeom>
          <a:noFill/>
          <a:ln/>
        </p:spPr>
        <p:txBody>
          <a:bodyPr wrap="square" rtlCol="0" anchor="ctr"/>
          <a:lstStyle/>
          <a:p>
            <a:pPr marL="0" indent="0">
              <a:buNone/>
            </a:pPr>
            <a:r>
              <a:rPr lang="en-US" sz="1050" dirty="0">
                <a:solidFill>
                  <a:srgbClr val="A93226"/>
                </a:solidFill>
              </a:rPr>
              <a:t>🚨 </a:t>
            </a:r>
            <a:r>
              <a:rPr lang="en-US" sz="1050" dirty="0">
                <a:solidFill>
                  <a:srgbClr val="1A2A3A"/>
                </a:solidFill>
              </a:rPr>
              <a:t>İlaç veya kesici araç biriktirme</a:t>
            </a:r>
            <a:endParaRPr lang="en-US" sz="1050" dirty="0"/>
          </a:p>
        </p:txBody>
      </p:sp>
      <p:sp>
        <p:nvSpPr>
          <p:cNvPr id="20" name="Text 18"/>
          <p:cNvSpPr/>
          <p:nvPr/>
        </p:nvSpPr>
        <p:spPr>
          <a:xfrm>
            <a:off x="4846320" y="2743200"/>
            <a:ext cx="3886200" cy="320040"/>
          </a:xfrm>
          <a:prstGeom prst="rect">
            <a:avLst/>
          </a:prstGeom>
          <a:noFill/>
          <a:ln/>
        </p:spPr>
        <p:txBody>
          <a:bodyPr wrap="square" rtlCol="0" anchor="ctr"/>
          <a:lstStyle/>
          <a:p>
            <a:pPr marL="0" indent="0">
              <a:buNone/>
            </a:pPr>
            <a:r>
              <a:rPr lang="en-US" sz="1050" dirty="0">
                <a:solidFill>
                  <a:srgbClr val="A93226"/>
                </a:solidFill>
              </a:rPr>
              <a:t>🚨 </a:t>
            </a:r>
            <a:r>
              <a:rPr lang="en-US" sz="1050" dirty="0">
                <a:solidFill>
                  <a:srgbClr val="1A2A3A"/>
                </a:solidFill>
              </a:rPr>
              <a:t>Sosyal medyada veda niteliğinde paylaşımlar</a:t>
            </a:r>
            <a:endParaRPr lang="en-US" sz="1050" dirty="0"/>
          </a:p>
        </p:txBody>
      </p:sp>
      <p:sp>
        <p:nvSpPr>
          <p:cNvPr id="21" name="Text 19"/>
          <p:cNvSpPr/>
          <p:nvPr/>
        </p:nvSpPr>
        <p:spPr>
          <a:xfrm>
            <a:off x="4846320" y="3081528"/>
            <a:ext cx="3886200" cy="320040"/>
          </a:xfrm>
          <a:prstGeom prst="rect">
            <a:avLst/>
          </a:prstGeom>
          <a:noFill/>
          <a:ln/>
        </p:spPr>
        <p:txBody>
          <a:bodyPr wrap="square" rtlCol="0" anchor="ctr"/>
          <a:lstStyle/>
          <a:p>
            <a:pPr marL="0" indent="0">
              <a:buNone/>
            </a:pPr>
            <a:r>
              <a:rPr lang="en-US" sz="1050" dirty="0">
                <a:solidFill>
                  <a:srgbClr val="A93226"/>
                </a:solidFill>
              </a:rPr>
              <a:t>🚨 </a:t>
            </a:r>
            <a:r>
              <a:rPr lang="en-US" sz="1050" dirty="0">
                <a:solidFill>
                  <a:srgbClr val="1A2A3A"/>
                </a:solidFill>
              </a:rPr>
              <a:t>Gece boyunca uykusuzluk + ajitasyon</a:t>
            </a:r>
            <a:endParaRPr lang="en-US" sz="1050" dirty="0"/>
          </a:p>
        </p:txBody>
      </p:sp>
      <p:sp>
        <p:nvSpPr>
          <p:cNvPr id="22" name="Shape 20"/>
          <p:cNvSpPr/>
          <p:nvPr/>
        </p:nvSpPr>
        <p:spPr>
          <a:xfrm>
            <a:off x="274320" y="4443984"/>
            <a:ext cx="8595360" cy="457200"/>
          </a:xfrm>
          <a:prstGeom prst="rect">
            <a:avLst/>
          </a:prstGeom>
          <a:solidFill>
            <a:srgbClr val="1B3A5C"/>
          </a:solidFill>
          <a:ln w="6350">
            <a:solidFill>
              <a:srgbClr val="1B3A5C"/>
            </a:solidFill>
            <a:prstDash val="solid"/>
          </a:ln>
        </p:spPr>
        <p:txBody>
          <a:bodyPr/>
          <a:lstStyle/>
          <a:p>
            <a:endParaRPr lang="tr-TR"/>
          </a:p>
        </p:txBody>
      </p:sp>
      <p:sp>
        <p:nvSpPr>
          <p:cNvPr id="23" name="Text 21"/>
          <p:cNvSpPr/>
          <p:nvPr/>
        </p:nvSpPr>
        <p:spPr>
          <a:xfrm>
            <a:off x="411480" y="4462272"/>
            <a:ext cx="8321040" cy="420624"/>
          </a:xfrm>
          <a:prstGeom prst="rect">
            <a:avLst/>
          </a:prstGeom>
          <a:noFill/>
          <a:ln/>
        </p:spPr>
        <p:txBody>
          <a:bodyPr wrap="square" rtlCol="0" anchor="ctr"/>
          <a:lstStyle/>
          <a:p>
            <a:pPr marL="0" indent="0" algn="ctr">
              <a:buNone/>
            </a:pPr>
            <a:r>
              <a:rPr lang="en-US" sz="1200" b="1" dirty="0">
                <a:solidFill>
                  <a:srgbClr val="FFFFFF"/>
                </a:solidFill>
              </a:rPr>
              <a:t>Acil: 112  ·  Sosyal destek: ALO 183  ·  Okul PD ve RAM iletişimi — Bu numaraları aileye kartla verin.</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Yasal Çerçeve — MEB Mevzuatı ve PD'nin Hukuki Sorumluluğu</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Mevzuatı bilmek sizi korur, kısıtlamaz</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1005840"/>
            <a:ext cx="4315968" cy="1600200"/>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1005840"/>
            <a:ext cx="73152" cy="1600200"/>
          </a:xfrm>
          <a:prstGeom prst="rect">
            <a:avLst/>
          </a:prstGeom>
          <a:solidFill>
            <a:srgbClr val="1B3A5C"/>
          </a:solidFill>
          <a:ln w="6350">
            <a:solidFill>
              <a:srgbClr val="1B3A5C"/>
            </a:solidFill>
            <a:prstDash val="solid"/>
          </a:ln>
        </p:spPr>
        <p:txBody>
          <a:bodyPr/>
          <a:lstStyle/>
          <a:p>
            <a:endParaRPr lang="tr-TR"/>
          </a:p>
        </p:txBody>
      </p:sp>
      <p:sp>
        <p:nvSpPr>
          <p:cNvPr id="9" name="Text 7"/>
          <p:cNvSpPr/>
          <p:nvPr/>
        </p:nvSpPr>
        <p:spPr>
          <a:xfrm>
            <a:off x="475488" y="1097280"/>
            <a:ext cx="4023360" cy="384048"/>
          </a:xfrm>
          <a:prstGeom prst="rect">
            <a:avLst/>
          </a:prstGeom>
          <a:noFill/>
          <a:ln/>
        </p:spPr>
        <p:txBody>
          <a:bodyPr wrap="square" rtlCol="0" anchor="ctr"/>
          <a:lstStyle/>
          <a:p>
            <a:pPr marL="0" indent="0">
              <a:buNone/>
            </a:pPr>
            <a:r>
              <a:rPr lang="en-US" sz="1200" b="1" dirty="0">
                <a:solidFill>
                  <a:srgbClr val="1B3A5C"/>
                </a:solidFill>
              </a:rPr>
              <a:t>RPD Hizmetleri Yönetmeliği (2017)</a:t>
            </a:r>
            <a:endParaRPr lang="en-US" sz="1200" dirty="0"/>
          </a:p>
        </p:txBody>
      </p:sp>
      <p:sp>
        <p:nvSpPr>
          <p:cNvPr id="10" name="Text 8"/>
          <p:cNvSpPr/>
          <p:nvPr/>
        </p:nvSpPr>
        <p:spPr>
          <a:xfrm>
            <a:off x="475488" y="1517904"/>
            <a:ext cx="4023360" cy="1051560"/>
          </a:xfrm>
          <a:prstGeom prst="rect">
            <a:avLst/>
          </a:prstGeom>
          <a:noFill/>
          <a:ln/>
        </p:spPr>
        <p:txBody>
          <a:bodyPr wrap="square" rtlCol="0" anchor="t"/>
          <a:lstStyle/>
          <a:p>
            <a:pPr marL="0" indent="0">
              <a:buNone/>
            </a:pPr>
            <a:r>
              <a:rPr lang="en-US" sz="1100" dirty="0">
                <a:solidFill>
                  <a:srgbClr val="1A2A3A"/>
                </a:solidFill>
              </a:rPr>
              <a:t>'Risk altındaki öğrencilerin belirlenmesi ve gerekli önlemlerin alınması' PD'nin yasal görevidir.</a:t>
            </a:r>
            <a:endParaRPr lang="en-US" sz="1100" dirty="0"/>
          </a:p>
        </p:txBody>
      </p:sp>
      <p:sp>
        <p:nvSpPr>
          <p:cNvPr id="11" name="Shape 9"/>
          <p:cNvSpPr/>
          <p:nvPr/>
        </p:nvSpPr>
        <p:spPr>
          <a:xfrm>
            <a:off x="4736592" y="1005840"/>
            <a:ext cx="4315968" cy="1600200"/>
          </a:xfrm>
          <a:prstGeom prst="rect">
            <a:avLst/>
          </a:prstGeom>
          <a:solidFill>
            <a:srgbClr val="F5F8FA"/>
          </a:solidFill>
          <a:ln w="6350">
            <a:solidFill>
              <a:srgbClr val="D4E2EC"/>
            </a:solidFill>
            <a:prstDash val="solid"/>
          </a:ln>
        </p:spPr>
        <p:txBody>
          <a:bodyPr/>
          <a:lstStyle/>
          <a:p>
            <a:endParaRPr lang="tr-TR"/>
          </a:p>
        </p:txBody>
      </p:sp>
      <p:sp>
        <p:nvSpPr>
          <p:cNvPr id="12" name="Shape 10"/>
          <p:cNvSpPr/>
          <p:nvPr/>
        </p:nvSpPr>
        <p:spPr>
          <a:xfrm>
            <a:off x="4736592" y="1005840"/>
            <a:ext cx="73152" cy="1600200"/>
          </a:xfrm>
          <a:prstGeom prst="rect">
            <a:avLst/>
          </a:prstGeom>
          <a:solidFill>
            <a:srgbClr val="A93226"/>
          </a:solidFill>
          <a:ln w="6350">
            <a:solidFill>
              <a:srgbClr val="A93226"/>
            </a:solidFill>
            <a:prstDash val="solid"/>
          </a:ln>
        </p:spPr>
        <p:txBody>
          <a:bodyPr/>
          <a:lstStyle/>
          <a:p>
            <a:endParaRPr lang="tr-TR"/>
          </a:p>
        </p:txBody>
      </p:sp>
      <p:sp>
        <p:nvSpPr>
          <p:cNvPr id="13" name="Text 11"/>
          <p:cNvSpPr/>
          <p:nvPr/>
        </p:nvSpPr>
        <p:spPr>
          <a:xfrm>
            <a:off x="4937760" y="1097280"/>
            <a:ext cx="4023360" cy="384048"/>
          </a:xfrm>
          <a:prstGeom prst="rect">
            <a:avLst/>
          </a:prstGeom>
          <a:noFill/>
          <a:ln/>
        </p:spPr>
        <p:txBody>
          <a:bodyPr wrap="square" rtlCol="0" anchor="ctr"/>
          <a:lstStyle/>
          <a:p>
            <a:pPr marL="0" indent="0">
              <a:buNone/>
            </a:pPr>
            <a:r>
              <a:rPr lang="en-US" sz="1200" b="1" dirty="0">
                <a:solidFill>
                  <a:srgbClr val="A93226"/>
                </a:solidFill>
              </a:rPr>
              <a:t>Çocuk Koruma Kanunu (5395)</a:t>
            </a:r>
            <a:endParaRPr lang="en-US" sz="1200" dirty="0"/>
          </a:p>
        </p:txBody>
      </p:sp>
      <p:sp>
        <p:nvSpPr>
          <p:cNvPr id="14" name="Text 12"/>
          <p:cNvSpPr/>
          <p:nvPr/>
        </p:nvSpPr>
        <p:spPr>
          <a:xfrm>
            <a:off x="4937760" y="1517904"/>
            <a:ext cx="4023360" cy="1051560"/>
          </a:xfrm>
          <a:prstGeom prst="rect">
            <a:avLst/>
          </a:prstGeom>
          <a:noFill/>
          <a:ln/>
        </p:spPr>
        <p:txBody>
          <a:bodyPr wrap="square" rtlCol="0" anchor="t"/>
          <a:lstStyle/>
          <a:p>
            <a:pPr marL="0" indent="0">
              <a:buNone/>
            </a:pPr>
            <a:r>
              <a:rPr lang="en-US" sz="1100" dirty="0">
                <a:solidFill>
                  <a:srgbClr val="1A2A3A"/>
                </a:solidFill>
              </a:rPr>
              <a:t>Tehlike altındaki çocuğa ilişkin bilginin yetkili makamlara bildirim yükümlülüğü. İntihar riski bu kapsama girer.</a:t>
            </a:r>
            <a:endParaRPr lang="en-US" sz="1100" dirty="0"/>
          </a:p>
        </p:txBody>
      </p:sp>
      <p:sp>
        <p:nvSpPr>
          <p:cNvPr id="15" name="Shape 13"/>
          <p:cNvSpPr/>
          <p:nvPr/>
        </p:nvSpPr>
        <p:spPr>
          <a:xfrm>
            <a:off x="274320" y="2697480"/>
            <a:ext cx="4315968" cy="1600200"/>
          </a:xfrm>
          <a:prstGeom prst="rect">
            <a:avLst/>
          </a:prstGeom>
          <a:solidFill>
            <a:srgbClr val="F5F8FA"/>
          </a:solidFill>
          <a:ln w="6350">
            <a:solidFill>
              <a:srgbClr val="D4E2EC"/>
            </a:solidFill>
            <a:prstDash val="solid"/>
          </a:ln>
        </p:spPr>
        <p:txBody>
          <a:bodyPr/>
          <a:lstStyle/>
          <a:p>
            <a:endParaRPr lang="tr-TR"/>
          </a:p>
        </p:txBody>
      </p:sp>
      <p:sp>
        <p:nvSpPr>
          <p:cNvPr id="16" name="Shape 14"/>
          <p:cNvSpPr/>
          <p:nvPr/>
        </p:nvSpPr>
        <p:spPr>
          <a:xfrm>
            <a:off x="274320" y="2697480"/>
            <a:ext cx="73152" cy="1600200"/>
          </a:xfrm>
          <a:prstGeom prst="rect">
            <a:avLst/>
          </a:prstGeom>
          <a:solidFill>
            <a:srgbClr val="C9822A"/>
          </a:solidFill>
          <a:ln w="6350">
            <a:solidFill>
              <a:srgbClr val="C9822A"/>
            </a:solidFill>
            <a:prstDash val="solid"/>
          </a:ln>
        </p:spPr>
        <p:txBody>
          <a:bodyPr/>
          <a:lstStyle/>
          <a:p>
            <a:endParaRPr lang="tr-TR"/>
          </a:p>
        </p:txBody>
      </p:sp>
      <p:sp>
        <p:nvSpPr>
          <p:cNvPr id="17" name="Text 15"/>
          <p:cNvSpPr/>
          <p:nvPr/>
        </p:nvSpPr>
        <p:spPr>
          <a:xfrm>
            <a:off x="475488" y="2788920"/>
            <a:ext cx="4023360" cy="384048"/>
          </a:xfrm>
          <a:prstGeom prst="rect">
            <a:avLst/>
          </a:prstGeom>
          <a:noFill/>
          <a:ln/>
        </p:spPr>
        <p:txBody>
          <a:bodyPr wrap="square" rtlCol="0" anchor="ctr"/>
          <a:lstStyle/>
          <a:p>
            <a:pPr marL="0" indent="0">
              <a:buNone/>
            </a:pPr>
            <a:r>
              <a:rPr lang="en-US" sz="1200" b="1" dirty="0">
                <a:solidFill>
                  <a:srgbClr val="C9822A"/>
                </a:solidFill>
              </a:rPr>
              <a:t>Gizlilik İlkesi ve Sınırları</a:t>
            </a:r>
            <a:endParaRPr lang="en-US" sz="1200" dirty="0"/>
          </a:p>
        </p:txBody>
      </p:sp>
      <p:sp>
        <p:nvSpPr>
          <p:cNvPr id="18" name="Text 16"/>
          <p:cNvSpPr/>
          <p:nvPr/>
        </p:nvSpPr>
        <p:spPr>
          <a:xfrm>
            <a:off x="475488" y="3209544"/>
            <a:ext cx="4023360" cy="1051560"/>
          </a:xfrm>
          <a:prstGeom prst="rect">
            <a:avLst/>
          </a:prstGeom>
          <a:noFill/>
          <a:ln/>
        </p:spPr>
        <p:txBody>
          <a:bodyPr wrap="square" rtlCol="0" anchor="t"/>
          <a:lstStyle/>
          <a:p>
            <a:pPr marL="0" indent="0">
              <a:buNone/>
            </a:pPr>
            <a:r>
              <a:rPr lang="en-US" sz="1100" dirty="0">
                <a:solidFill>
                  <a:srgbClr val="1A2A3A"/>
                </a:solidFill>
              </a:rPr>
              <a:t>Psikolojik danışmada sır saklama esastır. ANCAK: Kendine veya başkasına zarar verme riski varsa gizlilik delinebilir — delinmesi etik değil, zorunludur.</a:t>
            </a:r>
            <a:endParaRPr lang="en-US" sz="1100" dirty="0"/>
          </a:p>
        </p:txBody>
      </p:sp>
      <p:sp>
        <p:nvSpPr>
          <p:cNvPr id="19" name="Shape 17"/>
          <p:cNvSpPr/>
          <p:nvPr/>
        </p:nvSpPr>
        <p:spPr>
          <a:xfrm>
            <a:off x="4736592" y="2697480"/>
            <a:ext cx="4315968" cy="1600200"/>
          </a:xfrm>
          <a:prstGeom prst="rect">
            <a:avLst/>
          </a:prstGeom>
          <a:solidFill>
            <a:srgbClr val="F5F8FA"/>
          </a:solidFill>
          <a:ln w="6350">
            <a:solidFill>
              <a:srgbClr val="D4E2EC"/>
            </a:solidFill>
            <a:prstDash val="solid"/>
          </a:ln>
        </p:spPr>
        <p:txBody>
          <a:bodyPr/>
          <a:lstStyle/>
          <a:p>
            <a:endParaRPr lang="tr-TR"/>
          </a:p>
        </p:txBody>
      </p:sp>
      <p:sp>
        <p:nvSpPr>
          <p:cNvPr id="20" name="Shape 18"/>
          <p:cNvSpPr/>
          <p:nvPr/>
        </p:nvSpPr>
        <p:spPr>
          <a:xfrm>
            <a:off x="4736592" y="2697480"/>
            <a:ext cx="73152" cy="1600200"/>
          </a:xfrm>
          <a:prstGeom prst="rect">
            <a:avLst/>
          </a:prstGeom>
          <a:solidFill>
            <a:srgbClr val="1B6B3A"/>
          </a:solidFill>
          <a:ln w="6350">
            <a:solidFill>
              <a:srgbClr val="1B6B3A"/>
            </a:solidFill>
            <a:prstDash val="solid"/>
          </a:ln>
        </p:spPr>
        <p:txBody>
          <a:bodyPr/>
          <a:lstStyle/>
          <a:p>
            <a:endParaRPr lang="tr-TR"/>
          </a:p>
        </p:txBody>
      </p:sp>
      <p:sp>
        <p:nvSpPr>
          <p:cNvPr id="21" name="Text 19"/>
          <p:cNvSpPr/>
          <p:nvPr/>
        </p:nvSpPr>
        <p:spPr>
          <a:xfrm>
            <a:off x="4937760" y="2788920"/>
            <a:ext cx="4023360" cy="384048"/>
          </a:xfrm>
          <a:prstGeom prst="rect">
            <a:avLst/>
          </a:prstGeom>
          <a:noFill/>
          <a:ln/>
        </p:spPr>
        <p:txBody>
          <a:bodyPr wrap="square" rtlCol="0" anchor="ctr"/>
          <a:lstStyle/>
          <a:p>
            <a:pPr marL="0" indent="0">
              <a:buNone/>
            </a:pPr>
            <a:r>
              <a:rPr lang="en-US" sz="1200" b="1" dirty="0">
                <a:solidFill>
                  <a:srgbClr val="1B6B3A"/>
                </a:solidFill>
              </a:rPr>
              <a:t>Belgeleme Yükümlülüğü</a:t>
            </a:r>
            <a:endParaRPr lang="en-US" sz="1200" dirty="0"/>
          </a:p>
        </p:txBody>
      </p:sp>
      <p:sp>
        <p:nvSpPr>
          <p:cNvPr id="22" name="Text 20"/>
          <p:cNvSpPr/>
          <p:nvPr/>
        </p:nvSpPr>
        <p:spPr>
          <a:xfrm>
            <a:off x="4937760" y="3209544"/>
            <a:ext cx="4023360" cy="1051560"/>
          </a:xfrm>
          <a:prstGeom prst="rect">
            <a:avLst/>
          </a:prstGeom>
          <a:noFill/>
          <a:ln/>
        </p:spPr>
        <p:txBody>
          <a:bodyPr wrap="square" rtlCol="0" anchor="t"/>
          <a:lstStyle/>
          <a:p>
            <a:pPr marL="0" indent="0">
              <a:buNone/>
            </a:pPr>
            <a:r>
              <a:rPr lang="en-US" sz="1100" dirty="0">
                <a:solidFill>
                  <a:srgbClr val="1A2A3A"/>
                </a:solidFill>
              </a:rPr>
              <a:t>Her risk değerlendirmesi, aile görüşmesi, sevk kararı — tarih ve içerik belirtilerek kayıt altına alınmalıdır. Bu belgeler hem PD'yi korur hem kurumsal sürekliliği sağlar.</a:t>
            </a:r>
            <a:endParaRPr lang="en-US" sz="11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Etik Tuzaklar ve Aile İşbirliği Sağlanamadığında Yasal Adımlar</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Ailenin reddetmesi süreci durdurmaz — PD'nin yolu devam eder</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4846320" cy="4005072"/>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4846320" cy="365760"/>
          </a:xfrm>
          <a:prstGeom prst="rect">
            <a:avLst/>
          </a:prstGeom>
          <a:solidFill>
            <a:srgbClr val="1B3A5C"/>
          </a:solidFill>
          <a:ln w="6350">
            <a:solidFill>
              <a:srgbClr val="1B3A5C"/>
            </a:solidFill>
            <a:prstDash val="solid"/>
          </a:ln>
        </p:spPr>
        <p:txBody>
          <a:bodyPr/>
          <a:lstStyle/>
          <a:p>
            <a:endParaRPr lang="tr-TR"/>
          </a:p>
        </p:txBody>
      </p:sp>
      <p:sp>
        <p:nvSpPr>
          <p:cNvPr id="9" name="Text 7"/>
          <p:cNvSpPr/>
          <p:nvPr/>
        </p:nvSpPr>
        <p:spPr>
          <a:xfrm>
            <a:off x="365760" y="960120"/>
            <a:ext cx="4663440" cy="365760"/>
          </a:xfrm>
          <a:prstGeom prst="rect">
            <a:avLst/>
          </a:prstGeom>
          <a:noFill/>
          <a:ln/>
        </p:spPr>
        <p:txBody>
          <a:bodyPr wrap="square" rtlCol="0" anchor="ctr"/>
          <a:lstStyle/>
          <a:p>
            <a:pPr marL="0" indent="0">
              <a:buNone/>
            </a:pPr>
            <a:r>
              <a:rPr lang="en-US" sz="1200" b="1" dirty="0">
                <a:solidFill>
                  <a:srgbClr val="FFFFFF"/>
                </a:solidFill>
              </a:rPr>
              <a:t>Aile Bildirimi Reddedince — Adım Adım</a:t>
            </a:r>
            <a:endParaRPr lang="en-US" sz="1200" dirty="0"/>
          </a:p>
        </p:txBody>
      </p:sp>
      <p:sp>
        <p:nvSpPr>
          <p:cNvPr id="10" name="Shape 8"/>
          <p:cNvSpPr/>
          <p:nvPr/>
        </p:nvSpPr>
        <p:spPr>
          <a:xfrm>
            <a:off x="402336" y="1517904"/>
            <a:ext cx="219456" cy="219456"/>
          </a:xfrm>
          <a:prstGeom prst="ellipse">
            <a:avLst/>
          </a:prstGeom>
          <a:solidFill>
            <a:srgbClr val="2E7D87"/>
          </a:solidFill>
          <a:ln w="12700">
            <a:solidFill>
              <a:srgbClr val="2E7D87"/>
            </a:solidFill>
            <a:prstDash val="solid"/>
          </a:ln>
        </p:spPr>
        <p:txBody>
          <a:bodyPr/>
          <a:lstStyle/>
          <a:p>
            <a:endParaRPr lang="tr-TR"/>
          </a:p>
        </p:txBody>
      </p:sp>
      <p:sp>
        <p:nvSpPr>
          <p:cNvPr id="11" name="Text 9"/>
          <p:cNvSpPr/>
          <p:nvPr/>
        </p:nvSpPr>
        <p:spPr>
          <a:xfrm>
            <a:off x="402336" y="1517904"/>
            <a:ext cx="219456" cy="219456"/>
          </a:xfrm>
          <a:prstGeom prst="rect">
            <a:avLst/>
          </a:prstGeom>
          <a:noFill/>
          <a:ln/>
        </p:spPr>
        <p:txBody>
          <a:bodyPr wrap="square" rtlCol="0" anchor="ctr"/>
          <a:lstStyle/>
          <a:p>
            <a:pPr marL="0" indent="0" algn="ctr">
              <a:buNone/>
            </a:pPr>
            <a:r>
              <a:rPr lang="en-US" sz="900" b="1" dirty="0">
                <a:solidFill>
                  <a:srgbClr val="FFFFFF"/>
                </a:solidFill>
              </a:rPr>
              <a:t>1</a:t>
            </a:r>
            <a:endParaRPr lang="en-US" sz="900" dirty="0"/>
          </a:p>
        </p:txBody>
      </p:sp>
      <p:sp>
        <p:nvSpPr>
          <p:cNvPr id="12" name="Shape 10"/>
          <p:cNvSpPr/>
          <p:nvPr/>
        </p:nvSpPr>
        <p:spPr>
          <a:xfrm>
            <a:off x="507492" y="1737360"/>
            <a:ext cx="0" cy="201168"/>
          </a:xfrm>
          <a:prstGeom prst="line">
            <a:avLst/>
          </a:prstGeom>
          <a:noFill/>
          <a:ln w="9525">
            <a:solidFill>
              <a:srgbClr val="D4E2EC"/>
            </a:solidFill>
            <a:prstDash val="solid"/>
          </a:ln>
        </p:spPr>
        <p:txBody>
          <a:bodyPr/>
          <a:lstStyle/>
          <a:p>
            <a:endParaRPr lang="tr-TR"/>
          </a:p>
        </p:txBody>
      </p:sp>
      <p:sp>
        <p:nvSpPr>
          <p:cNvPr id="13" name="Text 11"/>
          <p:cNvSpPr/>
          <p:nvPr/>
        </p:nvSpPr>
        <p:spPr>
          <a:xfrm>
            <a:off x="713232" y="1444752"/>
            <a:ext cx="1444752" cy="384048"/>
          </a:xfrm>
          <a:prstGeom prst="rect">
            <a:avLst/>
          </a:prstGeom>
          <a:noFill/>
          <a:ln/>
        </p:spPr>
        <p:txBody>
          <a:bodyPr wrap="square" rtlCol="0" anchor="ctr"/>
          <a:lstStyle/>
          <a:p>
            <a:pPr marL="0" indent="0">
              <a:buNone/>
            </a:pPr>
            <a:r>
              <a:rPr lang="en-US" sz="1100" b="1" dirty="0">
                <a:solidFill>
                  <a:srgbClr val="2E7D87"/>
                </a:solidFill>
              </a:rPr>
              <a:t>Risk belgele</a:t>
            </a:r>
            <a:endParaRPr lang="en-US" sz="1100" dirty="0"/>
          </a:p>
        </p:txBody>
      </p:sp>
      <p:sp>
        <p:nvSpPr>
          <p:cNvPr id="14" name="Text 12"/>
          <p:cNvSpPr/>
          <p:nvPr/>
        </p:nvSpPr>
        <p:spPr>
          <a:xfrm>
            <a:off x="2231136" y="1463040"/>
            <a:ext cx="2788920" cy="384048"/>
          </a:xfrm>
          <a:prstGeom prst="rect">
            <a:avLst/>
          </a:prstGeom>
          <a:noFill/>
          <a:ln/>
        </p:spPr>
        <p:txBody>
          <a:bodyPr wrap="square" rtlCol="0" anchor="ctr"/>
          <a:lstStyle/>
          <a:p>
            <a:pPr marL="0" indent="0">
              <a:buNone/>
            </a:pPr>
            <a:r>
              <a:rPr lang="en-US" sz="1050" dirty="0">
                <a:solidFill>
                  <a:srgbClr val="1A2A3A"/>
                </a:solidFill>
              </a:rPr>
              <a:t>C-SSRS puanı, tarih, saat — yazılı kayıt zorunlu.</a:t>
            </a:r>
            <a:endParaRPr lang="en-US" sz="1050" dirty="0"/>
          </a:p>
        </p:txBody>
      </p:sp>
      <p:sp>
        <p:nvSpPr>
          <p:cNvPr id="15" name="Shape 13"/>
          <p:cNvSpPr/>
          <p:nvPr/>
        </p:nvSpPr>
        <p:spPr>
          <a:xfrm>
            <a:off x="402336" y="1965960"/>
            <a:ext cx="219456" cy="219456"/>
          </a:xfrm>
          <a:prstGeom prst="ellipse">
            <a:avLst/>
          </a:prstGeom>
          <a:solidFill>
            <a:srgbClr val="2E7D87"/>
          </a:solidFill>
          <a:ln w="12700">
            <a:solidFill>
              <a:srgbClr val="2E7D87"/>
            </a:solidFill>
            <a:prstDash val="solid"/>
          </a:ln>
        </p:spPr>
        <p:txBody>
          <a:bodyPr/>
          <a:lstStyle/>
          <a:p>
            <a:endParaRPr lang="tr-TR"/>
          </a:p>
        </p:txBody>
      </p:sp>
      <p:sp>
        <p:nvSpPr>
          <p:cNvPr id="16" name="Text 14"/>
          <p:cNvSpPr/>
          <p:nvPr/>
        </p:nvSpPr>
        <p:spPr>
          <a:xfrm>
            <a:off x="402336" y="1965960"/>
            <a:ext cx="219456" cy="219456"/>
          </a:xfrm>
          <a:prstGeom prst="rect">
            <a:avLst/>
          </a:prstGeom>
          <a:noFill/>
          <a:ln/>
        </p:spPr>
        <p:txBody>
          <a:bodyPr wrap="square" rtlCol="0" anchor="ctr"/>
          <a:lstStyle/>
          <a:p>
            <a:pPr marL="0" indent="0" algn="ctr">
              <a:buNone/>
            </a:pPr>
            <a:r>
              <a:rPr lang="en-US" sz="900" b="1" dirty="0">
                <a:solidFill>
                  <a:srgbClr val="FFFFFF"/>
                </a:solidFill>
              </a:rPr>
              <a:t>2</a:t>
            </a:r>
            <a:endParaRPr lang="en-US" sz="900" dirty="0"/>
          </a:p>
        </p:txBody>
      </p:sp>
      <p:sp>
        <p:nvSpPr>
          <p:cNvPr id="17" name="Shape 15"/>
          <p:cNvSpPr/>
          <p:nvPr/>
        </p:nvSpPr>
        <p:spPr>
          <a:xfrm>
            <a:off x="507492" y="2185416"/>
            <a:ext cx="0" cy="201168"/>
          </a:xfrm>
          <a:prstGeom prst="line">
            <a:avLst/>
          </a:prstGeom>
          <a:noFill/>
          <a:ln w="9525">
            <a:solidFill>
              <a:srgbClr val="D4E2EC"/>
            </a:solidFill>
            <a:prstDash val="solid"/>
          </a:ln>
        </p:spPr>
        <p:txBody>
          <a:bodyPr/>
          <a:lstStyle/>
          <a:p>
            <a:endParaRPr lang="tr-TR"/>
          </a:p>
        </p:txBody>
      </p:sp>
      <p:sp>
        <p:nvSpPr>
          <p:cNvPr id="18" name="Text 16"/>
          <p:cNvSpPr/>
          <p:nvPr/>
        </p:nvSpPr>
        <p:spPr>
          <a:xfrm>
            <a:off x="713232" y="1892808"/>
            <a:ext cx="1444752" cy="384048"/>
          </a:xfrm>
          <a:prstGeom prst="rect">
            <a:avLst/>
          </a:prstGeom>
          <a:noFill/>
          <a:ln/>
        </p:spPr>
        <p:txBody>
          <a:bodyPr wrap="square" rtlCol="0" anchor="ctr"/>
          <a:lstStyle/>
          <a:p>
            <a:pPr marL="0" indent="0">
              <a:buNone/>
            </a:pPr>
            <a:r>
              <a:rPr lang="en-US" sz="1100" b="1" dirty="0">
                <a:solidFill>
                  <a:srgbClr val="2E7D87"/>
                </a:solidFill>
              </a:rPr>
              <a:t>Müdürü bilgilendir</a:t>
            </a:r>
            <a:endParaRPr lang="en-US" sz="1100" dirty="0"/>
          </a:p>
        </p:txBody>
      </p:sp>
      <p:sp>
        <p:nvSpPr>
          <p:cNvPr id="19" name="Text 17"/>
          <p:cNvSpPr/>
          <p:nvPr/>
        </p:nvSpPr>
        <p:spPr>
          <a:xfrm>
            <a:off x="2231136" y="1911096"/>
            <a:ext cx="2788920" cy="384048"/>
          </a:xfrm>
          <a:prstGeom prst="rect">
            <a:avLst/>
          </a:prstGeom>
          <a:noFill/>
          <a:ln/>
        </p:spPr>
        <p:txBody>
          <a:bodyPr wrap="square" rtlCol="0" anchor="ctr"/>
          <a:lstStyle/>
          <a:p>
            <a:pPr marL="0" indent="0">
              <a:buNone/>
            </a:pPr>
            <a:r>
              <a:rPr lang="en-US" sz="1050" dirty="0">
                <a:solidFill>
                  <a:srgbClr val="1A2A3A"/>
                </a:solidFill>
              </a:rPr>
              <a:t>Okul yönetimi mutlaka dahil olmalı. Tek başına karar verme.</a:t>
            </a:r>
            <a:endParaRPr lang="en-US" sz="1050" dirty="0"/>
          </a:p>
        </p:txBody>
      </p:sp>
      <p:sp>
        <p:nvSpPr>
          <p:cNvPr id="20" name="Shape 18"/>
          <p:cNvSpPr/>
          <p:nvPr/>
        </p:nvSpPr>
        <p:spPr>
          <a:xfrm>
            <a:off x="402336" y="2414016"/>
            <a:ext cx="219456" cy="219456"/>
          </a:xfrm>
          <a:prstGeom prst="ellipse">
            <a:avLst/>
          </a:prstGeom>
          <a:solidFill>
            <a:srgbClr val="C9822A"/>
          </a:solidFill>
          <a:ln w="12700">
            <a:solidFill>
              <a:srgbClr val="C9822A"/>
            </a:solidFill>
            <a:prstDash val="solid"/>
          </a:ln>
        </p:spPr>
        <p:txBody>
          <a:bodyPr/>
          <a:lstStyle/>
          <a:p>
            <a:endParaRPr lang="tr-TR"/>
          </a:p>
        </p:txBody>
      </p:sp>
      <p:sp>
        <p:nvSpPr>
          <p:cNvPr id="21" name="Text 19"/>
          <p:cNvSpPr/>
          <p:nvPr/>
        </p:nvSpPr>
        <p:spPr>
          <a:xfrm>
            <a:off x="402336" y="2414016"/>
            <a:ext cx="219456" cy="219456"/>
          </a:xfrm>
          <a:prstGeom prst="rect">
            <a:avLst/>
          </a:prstGeom>
          <a:noFill/>
          <a:ln/>
        </p:spPr>
        <p:txBody>
          <a:bodyPr wrap="square" rtlCol="0" anchor="ctr"/>
          <a:lstStyle/>
          <a:p>
            <a:pPr marL="0" indent="0" algn="ctr">
              <a:buNone/>
            </a:pPr>
            <a:r>
              <a:rPr lang="en-US" sz="900" b="1" dirty="0">
                <a:solidFill>
                  <a:srgbClr val="FFFFFF"/>
                </a:solidFill>
              </a:rPr>
              <a:t>3</a:t>
            </a:r>
            <a:endParaRPr lang="en-US" sz="900" dirty="0"/>
          </a:p>
        </p:txBody>
      </p:sp>
      <p:sp>
        <p:nvSpPr>
          <p:cNvPr id="22" name="Shape 20"/>
          <p:cNvSpPr/>
          <p:nvPr/>
        </p:nvSpPr>
        <p:spPr>
          <a:xfrm>
            <a:off x="507492" y="2633472"/>
            <a:ext cx="0" cy="201168"/>
          </a:xfrm>
          <a:prstGeom prst="line">
            <a:avLst/>
          </a:prstGeom>
          <a:noFill/>
          <a:ln w="9525">
            <a:solidFill>
              <a:srgbClr val="D4E2EC"/>
            </a:solidFill>
            <a:prstDash val="solid"/>
          </a:ln>
        </p:spPr>
        <p:txBody>
          <a:bodyPr/>
          <a:lstStyle/>
          <a:p>
            <a:endParaRPr lang="tr-TR"/>
          </a:p>
        </p:txBody>
      </p:sp>
      <p:sp>
        <p:nvSpPr>
          <p:cNvPr id="23" name="Text 21"/>
          <p:cNvSpPr/>
          <p:nvPr/>
        </p:nvSpPr>
        <p:spPr>
          <a:xfrm>
            <a:off x="713232" y="2340864"/>
            <a:ext cx="1444752" cy="384048"/>
          </a:xfrm>
          <a:prstGeom prst="rect">
            <a:avLst/>
          </a:prstGeom>
          <a:noFill/>
          <a:ln/>
        </p:spPr>
        <p:txBody>
          <a:bodyPr wrap="square" rtlCol="0" anchor="ctr"/>
          <a:lstStyle/>
          <a:p>
            <a:pPr marL="0" indent="0">
              <a:buNone/>
            </a:pPr>
            <a:r>
              <a:rPr lang="en-US" sz="1100" b="1" dirty="0">
                <a:solidFill>
                  <a:srgbClr val="C9822A"/>
                </a:solidFill>
              </a:rPr>
              <a:t>Aile görüşmesini yenile</a:t>
            </a:r>
            <a:endParaRPr lang="en-US" sz="1100" dirty="0"/>
          </a:p>
        </p:txBody>
      </p:sp>
      <p:sp>
        <p:nvSpPr>
          <p:cNvPr id="24" name="Text 22"/>
          <p:cNvSpPr/>
          <p:nvPr/>
        </p:nvSpPr>
        <p:spPr>
          <a:xfrm>
            <a:off x="2231136" y="2359152"/>
            <a:ext cx="2788920" cy="384048"/>
          </a:xfrm>
          <a:prstGeom prst="rect">
            <a:avLst/>
          </a:prstGeom>
          <a:noFill/>
          <a:ln/>
        </p:spPr>
        <p:txBody>
          <a:bodyPr wrap="square" rtlCol="0" anchor="ctr"/>
          <a:lstStyle/>
          <a:p>
            <a:pPr marL="0" indent="0">
              <a:buNone/>
            </a:pPr>
            <a:r>
              <a:rPr lang="en-US" sz="1050" dirty="0">
                <a:solidFill>
                  <a:srgbClr val="1A2A3A"/>
                </a:solidFill>
              </a:rPr>
              <a:t>Farklı bir dil dene: 'Ceza değil, koruma.' Yazılı davet gönder.</a:t>
            </a:r>
            <a:endParaRPr lang="en-US" sz="1050" dirty="0"/>
          </a:p>
        </p:txBody>
      </p:sp>
      <p:sp>
        <p:nvSpPr>
          <p:cNvPr id="25" name="Shape 23"/>
          <p:cNvSpPr/>
          <p:nvPr/>
        </p:nvSpPr>
        <p:spPr>
          <a:xfrm>
            <a:off x="402336" y="2862072"/>
            <a:ext cx="219456" cy="219456"/>
          </a:xfrm>
          <a:prstGeom prst="ellipse">
            <a:avLst/>
          </a:prstGeom>
          <a:solidFill>
            <a:srgbClr val="C9822A"/>
          </a:solidFill>
          <a:ln w="12700">
            <a:solidFill>
              <a:srgbClr val="C9822A"/>
            </a:solidFill>
            <a:prstDash val="solid"/>
          </a:ln>
        </p:spPr>
        <p:txBody>
          <a:bodyPr/>
          <a:lstStyle/>
          <a:p>
            <a:endParaRPr lang="tr-TR"/>
          </a:p>
        </p:txBody>
      </p:sp>
      <p:sp>
        <p:nvSpPr>
          <p:cNvPr id="26" name="Text 24"/>
          <p:cNvSpPr/>
          <p:nvPr/>
        </p:nvSpPr>
        <p:spPr>
          <a:xfrm>
            <a:off x="402336" y="2862072"/>
            <a:ext cx="219456" cy="219456"/>
          </a:xfrm>
          <a:prstGeom prst="rect">
            <a:avLst/>
          </a:prstGeom>
          <a:noFill/>
          <a:ln/>
        </p:spPr>
        <p:txBody>
          <a:bodyPr wrap="square" rtlCol="0" anchor="ctr"/>
          <a:lstStyle/>
          <a:p>
            <a:pPr marL="0" indent="0" algn="ctr">
              <a:buNone/>
            </a:pPr>
            <a:r>
              <a:rPr lang="en-US" sz="900" b="1" dirty="0">
                <a:solidFill>
                  <a:srgbClr val="FFFFFF"/>
                </a:solidFill>
              </a:rPr>
              <a:t>4</a:t>
            </a:r>
            <a:endParaRPr lang="en-US" sz="900" dirty="0"/>
          </a:p>
        </p:txBody>
      </p:sp>
      <p:sp>
        <p:nvSpPr>
          <p:cNvPr id="27" name="Shape 25"/>
          <p:cNvSpPr/>
          <p:nvPr/>
        </p:nvSpPr>
        <p:spPr>
          <a:xfrm>
            <a:off x="507492" y="3081528"/>
            <a:ext cx="0" cy="201168"/>
          </a:xfrm>
          <a:prstGeom prst="line">
            <a:avLst/>
          </a:prstGeom>
          <a:noFill/>
          <a:ln w="9525">
            <a:solidFill>
              <a:srgbClr val="D4E2EC"/>
            </a:solidFill>
            <a:prstDash val="solid"/>
          </a:ln>
        </p:spPr>
        <p:txBody>
          <a:bodyPr/>
          <a:lstStyle/>
          <a:p>
            <a:endParaRPr lang="tr-TR"/>
          </a:p>
        </p:txBody>
      </p:sp>
      <p:sp>
        <p:nvSpPr>
          <p:cNvPr id="28" name="Text 26"/>
          <p:cNvSpPr/>
          <p:nvPr/>
        </p:nvSpPr>
        <p:spPr>
          <a:xfrm>
            <a:off x="713232" y="2788920"/>
            <a:ext cx="1444752" cy="384048"/>
          </a:xfrm>
          <a:prstGeom prst="rect">
            <a:avLst/>
          </a:prstGeom>
          <a:noFill/>
          <a:ln/>
        </p:spPr>
        <p:txBody>
          <a:bodyPr wrap="square" rtlCol="0" anchor="ctr"/>
          <a:lstStyle/>
          <a:p>
            <a:pPr marL="0" indent="0">
              <a:buNone/>
            </a:pPr>
            <a:r>
              <a:rPr lang="en-US" sz="1100" b="1" dirty="0">
                <a:solidFill>
                  <a:srgbClr val="C9822A"/>
                </a:solidFill>
              </a:rPr>
              <a:t>RAM'a bildir</a:t>
            </a:r>
            <a:endParaRPr lang="en-US" sz="1100" dirty="0"/>
          </a:p>
        </p:txBody>
      </p:sp>
      <p:sp>
        <p:nvSpPr>
          <p:cNvPr id="29" name="Text 27"/>
          <p:cNvSpPr/>
          <p:nvPr/>
        </p:nvSpPr>
        <p:spPr>
          <a:xfrm>
            <a:off x="2231136" y="2807208"/>
            <a:ext cx="2788920" cy="384048"/>
          </a:xfrm>
          <a:prstGeom prst="rect">
            <a:avLst/>
          </a:prstGeom>
          <a:noFill/>
          <a:ln/>
        </p:spPr>
        <p:txBody>
          <a:bodyPr wrap="square" rtlCol="0" anchor="ctr"/>
          <a:lstStyle/>
          <a:p>
            <a:pPr marL="0" indent="0">
              <a:buNone/>
            </a:pPr>
            <a:r>
              <a:rPr lang="en-US" sz="1050" dirty="0">
                <a:solidFill>
                  <a:srgbClr val="1A2A3A"/>
                </a:solidFill>
              </a:rPr>
              <a:t>Rehberlik Araştırma Merkezi'ni devreye al. Resmi kanalı işlet.</a:t>
            </a:r>
            <a:endParaRPr lang="en-US" sz="1050" dirty="0"/>
          </a:p>
        </p:txBody>
      </p:sp>
      <p:sp>
        <p:nvSpPr>
          <p:cNvPr id="30" name="Shape 28"/>
          <p:cNvSpPr/>
          <p:nvPr/>
        </p:nvSpPr>
        <p:spPr>
          <a:xfrm>
            <a:off x="402336" y="3310128"/>
            <a:ext cx="219456" cy="219456"/>
          </a:xfrm>
          <a:prstGeom prst="ellipse">
            <a:avLst/>
          </a:prstGeom>
          <a:solidFill>
            <a:srgbClr val="A93226"/>
          </a:solidFill>
          <a:ln w="12700">
            <a:solidFill>
              <a:srgbClr val="A93226"/>
            </a:solidFill>
            <a:prstDash val="solid"/>
          </a:ln>
        </p:spPr>
        <p:txBody>
          <a:bodyPr/>
          <a:lstStyle/>
          <a:p>
            <a:endParaRPr lang="tr-TR"/>
          </a:p>
        </p:txBody>
      </p:sp>
      <p:sp>
        <p:nvSpPr>
          <p:cNvPr id="31" name="Text 29"/>
          <p:cNvSpPr/>
          <p:nvPr/>
        </p:nvSpPr>
        <p:spPr>
          <a:xfrm>
            <a:off x="402336" y="3310128"/>
            <a:ext cx="219456" cy="219456"/>
          </a:xfrm>
          <a:prstGeom prst="rect">
            <a:avLst/>
          </a:prstGeom>
          <a:noFill/>
          <a:ln/>
        </p:spPr>
        <p:txBody>
          <a:bodyPr wrap="square" rtlCol="0" anchor="ctr"/>
          <a:lstStyle/>
          <a:p>
            <a:pPr marL="0" indent="0" algn="ctr">
              <a:buNone/>
            </a:pPr>
            <a:r>
              <a:rPr lang="en-US" sz="900" b="1" dirty="0">
                <a:solidFill>
                  <a:srgbClr val="FFFFFF"/>
                </a:solidFill>
              </a:rPr>
              <a:t>5</a:t>
            </a:r>
            <a:endParaRPr lang="en-US" sz="900" dirty="0"/>
          </a:p>
        </p:txBody>
      </p:sp>
      <p:sp>
        <p:nvSpPr>
          <p:cNvPr id="32" name="Shape 30"/>
          <p:cNvSpPr/>
          <p:nvPr/>
        </p:nvSpPr>
        <p:spPr>
          <a:xfrm>
            <a:off x="507492" y="3529584"/>
            <a:ext cx="0" cy="201168"/>
          </a:xfrm>
          <a:prstGeom prst="line">
            <a:avLst/>
          </a:prstGeom>
          <a:noFill/>
          <a:ln w="9525">
            <a:solidFill>
              <a:srgbClr val="D4E2EC"/>
            </a:solidFill>
            <a:prstDash val="solid"/>
          </a:ln>
        </p:spPr>
        <p:txBody>
          <a:bodyPr/>
          <a:lstStyle/>
          <a:p>
            <a:endParaRPr lang="tr-TR"/>
          </a:p>
        </p:txBody>
      </p:sp>
      <p:sp>
        <p:nvSpPr>
          <p:cNvPr id="33" name="Text 31"/>
          <p:cNvSpPr/>
          <p:nvPr/>
        </p:nvSpPr>
        <p:spPr>
          <a:xfrm>
            <a:off x="713232" y="3236976"/>
            <a:ext cx="1444752" cy="384048"/>
          </a:xfrm>
          <a:prstGeom prst="rect">
            <a:avLst/>
          </a:prstGeom>
          <a:noFill/>
          <a:ln/>
        </p:spPr>
        <p:txBody>
          <a:bodyPr wrap="square" rtlCol="0" anchor="ctr"/>
          <a:lstStyle/>
          <a:p>
            <a:pPr marL="0" indent="0">
              <a:buNone/>
            </a:pPr>
            <a:r>
              <a:rPr lang="en-US" sz="1100" b="1" dirty="0">
                <a:solidFill>
                  <a:srgbClr val="A93226"/>
                </a:solidFill>
              </a:rPr>
              <a:t>ÇİM / Sosyal Hizmetler</a:t>
            </a:r>
            <a:endParaRPr lang="en-US" sz="1100" dirty="0"/>
          </a:p>
        </p:txBody>
      </p:sp>
      <p:sp>
        <p:nvSpPr>
          <p:cNvPr id="34" name="Text 32"/>
          <p:cNvSpPr/>
          <p:nvPr/>
        </p:nvSpPr>
        <p:spPr>
          <a:xfrm>
            <a:off x="2231136" y="3255264"/>
            <a:ext cx="2788920" cy="384048"/>
          </a:xfrm>
          <a:prstGeom prst="rect">
            <a:avLst/>
          </a:prstGeom>
          <a:noFill/>
          <a:ln/>
        </p:spPr>
        <p:txBody>
          <a:bodyPr wrap="square" rtlCol="0" anchor="ctr"/>
          <a:lstStyle/>
          <a:p>
            <a:pPr marL="0" indent="0">
              <a:buNone/>
            </a:pPr>
            <a:r>
              <a:rPr lang="en-US" sz="1050" dirty="0">
                <a:solidFill>
                  <a:srgbClr val="1A2A3A"/>
                </a:solidFill>
              </a:rPr>
              <a:t>ALO 183 veya Çocuk İzlem Merkezi. Risk belgelenerek bildirim.</a:t>
            </a:r>
            <a:endParaRPr lang="en-US" sz="1050" dirty="0"/>
          </a:p>
        </p:txBody>
      </p:sp>
      <p:sp>
        <p:nvSpPr>
          <p:cNvPr id="35" name="Shape 33"/>
          <p:cNvSpPr/>
          <p:nvPr/>
        </p:nvSpPr>
        <p:spPr>
          <a:xfrm>
            <a:off x="402336" y="3758184"/>
            <a:ext cx="219456" cy="219456"/>
          </a:xfrm>
          <a:prstGeom prst="ellipse">
            <a:avLst/>
          </a:prstGeom>
          <a:solidFill>
            <a:srgbClr val="A93226"/>
          </a:solidFill>
          <a:ln w="12700">
            <a:solidFill>
              <a:srgbClr val="A93226"/>
            </a:solidFill>
            <a:prstDash val="solid"/>
          </a:ln>
        </p:spPr>
        <p:txBody>
          <a:bodyPr/>
          <a:lstStyle/>
          <a:p>
            <a:endParaRPr lang="tr-TR"/>
          </a:p>
        </p:txBody>
      </p:sp>
      <p:sp>
        <p:nvSpPr>
          <p:cNvPr id="36" name="Text 34"/>
          <p:cNvSpPr/>
          <p:nvPr/>
        </p:nvSpPr>
        <p:spPr>
          <a:xfrm>
            <a:off x="402336" y="3758184"/>
            <a:ext cx="219456" cy="219456"/>
          </a:xfrm>
          <a:prstGeom prst="rect">
            <a:avLst/>
          </a:prstGeom>
          <a:noFill/>
          <a:ln/>
        </p:spPr>
        <p:txBody>
          <a:bodyPr wrap="square" rtlCol="0" anchor="ctr"/>
          <a:lstStyle/>
          <a:p>
            <a:pPr marL="0" indent="0" algn="ctr">
              <a:buNone/>
            </a:pPr>
            <a:r>
              <a:rPr lang="en-US" sz="900" b="1" dirty="0">
                <a:solidFill>
                  <a:srgbClr val="FFFFFF"/>
                </a:solidFill>
              </a:rPr>
              <a:t>6</a:t>
            </a:r>
            <a:endParaRPr lang="en-US" sz="900" dirty="0"/>
          </a:p>
        </p:txBody>
      </p:sp>
      <p:sp>
        <p:nvSpPr>
          <p:cNvPr id="37" name="Text 35"/>
          <p:cNvSpPr/>
          <p:nvPr/>
        </p:nvSpPr>
        <p:spPr>
          <a:xfrm>
            <a:off x="713232" y="3685032"/>
            <a:ext cx="1444752" cy="384048"/>
          </a:xfrm>
          <a:prstGeom prst="rect">
            <a:avLst/>
          </a:prstGeom>
          <a:noFill/>
          <a:ln/>
        </p:spPr>
        <p:txBody>
          <a:bodyPr wrap="square" rtlCol="0" anchor="ctr"/>
          <a:lstStyle/>
          <a:p>
            <a:pPr marL="0" indent="0">
              <a:buNone/>
            </a:pPr>
            <a:r>
              <a:rPr lang="en-US" sz="1100" b="1" dirty="0">
                <a:solidFill>
                  <a:srgbClr val="A93226"/>
                </a:solidFill>
              </a:rPr>
              <a:t>Savcılık bildirimi</a:t>
            </a:r>
            <a:endParaRPr lang="en-US" sz="1100" dirty="0"/>
          </a:p>
        </p:txBody>
      </p:sp>
      <p:sp>
        <p:nvSpPr>
          <p:cNvPr id="38" name="Text 36"/>
          <p:cNvSpPr/>
          <p:nvPr/>
        </p:nvSpPr>
        <p:spPr>
          <a:xfrm>
            <a:off x="2231136" y="3703320"/>
            <a:ext cx="2788920" cy="384048"/>
          </a:xfrm>
          <a:prstGeom prst="rect">
            <a:avLst/>
          </a:prstGeom>
          <a:noFill/>
          <a:ln/>
        </p:spPr>
        <p:txBody>
          <a:bodyPr wrap="square" rtlCol="0" anchor="ctr"/>
          <a:lstStyle/>
          <a:p>
            <a:pPr marL="0" indent="0">
              <a:buNone/>
            </a:pPr>
            <a:r>
              <a:rPr lang="en-US" sz="1050" dirty="0">
                <a:solidFill>
                  <a:srgbClr val="1A2A3A"/>
                </a:solidFill>
              </a:rPr>
              <a:t>Hayati tehlike açık ve somutsa ihbar yükümlülüğü doğar.</a:t>
            </a:r>
            <a:endParaRPr lang="en-US" sz="1050" dirty="0"/>
          </a:p>
        </p:txBody>
      </p:sp>
      <p:sp>
        <p:nvSpPr>
          <p:cNvPr id="39" name="Shape 37"/>
          <p:cNvSpPr/>
          <p:nvPr/>
        </p:nvSpPr>
        <p:spPr>
          <a:xfrm>
            <a:off x="5303520" y="960120"/>
            <a:ext cx="3520440" cy="4005072"/>
          </a:xfrm>
          <a:prstGeom prst="rect">
            <a:avLst/>
          </a:prstGeom>
          <a:solidFill>
            <a:srgbClr val="FDECEA"/>
          </a:solidFill>
          <a:ln w="6350">
            <a:solidFill>
              <a:srgbClr val="D4E2EC"/>
            </a:solidFill>
            <a:prstDash val="solid"/>
          </a:ln>
        </p:spPr>
        <p:txBody>
          <a:bodyPr/>
          <a:lstStyle/>
          <a:p>
            <a:endParaRPr lang="tr-TR"/>
          </a:p>
        </p:txBody>
      </p:sp>
      <p:sp>
        <p:nvSpPr>
          <p:cNvPr id="40" name="Shape 38"/>
          <p:cNvSpPr/>
          <p:nvPr/>
        </p:nvSpPr>
        <p:spPr>
          <a:xfrm>
            <a:off x="5303520" y="960120"/>
            <a:ext cx="3520440" cy="365760"/>
          </a:xfrm>
          <a:prstGeom prst="rect">
            <a:avLst/>
          </a:prstGeom>
          <a:solidFill>
            <a:srgbClr val="A93226"/>
          </a:solidFill>
          <a:ln w="6350">
            <a:solidFill>
              <a:srgbClr val="A93226"/>
            </a:solidFill>
            <a:prstDash val="solid"/>
          </a:ln>
        </p:spPr>
        <p:txBody>
          <a:bodyPr/>
          <a:lstStyle/>
          <a:p>
            <a:endParaRPr lang="tr-TR"/>
          </a:p>
        </p:txBody>
      </p:sp>
      <p:sp>
        <p:nvSpPr>
          <p:cNvPr id="41" name="Text 39"/>
          <p:cNvSpPr/>
          <p:nvPr/>
        </p:nvSpPr>
        <p:spPr>
          <a:xfrm>
            <a:off x="5394960" y="960120"/>
            <a:ext cx="3337560" cy="365760"/>
          </a:xfrm>
          <a:prstGeom prst="rect">
            <a:avLst/>
          </a:prstGeom>
          <a:noFill/>
          <a:ln/>
        </p:spPr>
        <p:txBody>
          <a:bodyPr wrap="square" rtlCol="0" anchor="ctr"/>
          <a:lstStyle/>
          <a:p>
            <a:pPr marL="0" indent="0">
              <a:buNone/>
            </a:pPr>
            <a:r>
              <a:rPr lang="en-US" sz="1200" b="1" dirty="0">
                <a:solidFill>
                  <a:srgbClr val="FFFFFF"/>
                </a:solidFill>
              </a:rPr>
              <a:t>En Sık Etik Tuzaklar</a:t>
            </a:r>
            <a:endParaRPr lang="en-US" sz="1200" dirty="0"/>
          </a:p>
        </p:txBody>
      </p:sp>
      <p:sp>
        <p:nvSpPr>
          <p:cNvPr id="42" name="Shape 40"/>
          <p:cNvSpPr/>
          <p:nvPr/>
        </p:nvSpPr>
        <p:spPr>
          <a:xfrm>
            <a:off x="5376672" y="1408176"/>
            <a:ext cx="3383280" cy="475488"/>
          </a:xfrm>
          <a:prstGeom prst="rect">
            <a:avLst/>
          </a:prstGeom>
          <a:solidFill>
            <a:srgbClr val="FFFFFF"/>
          </a:solidFill>
          <a:ln w="6350">
            <a:solidFill>
              <a:srgbClr val="D4E2EC"/>
            </a:solidFill>
            <a:prstDash val="solid"/>
          </a:ln>
        </p:spPr>
        <p:txBody>
          <a:bodyPr/>
          <a:lstStyle/>
          <a:p>
            <a:endParaRPr lang="tr-TR"/>
          </a:p>
        </p:txBody>
      </p:sp>
      <p:sp>
        <p:nvSpPr>
          <p:cNvPr id="43" name="Text 41"/>
          <p:cNvSpPr/>
          <p:nvPr/>
        </p:nvSpPr>
        <p:spPr>
          <a:xfrm>
            <a:off x="5486400" y="1426464"/>
            <a:ext cx="3163824" cy="201168"/>
          </a:xfrm>
          <a:prstGeom prst="rect">
            <a:avLst/>
          </a:prstGeom>
          <a:noFill/>
          <a:ln/>
        </p:spPr>
        <p:txBody>
          <a:bodyPr wrap="square" rtlCol="0" anchor="ctr"/>
          <a:lstStyle/>
          <a:p>
            <a:pPr marL="0" indent="0">
              <a:buNone/>
            </a:pPr>
            <a:r>
              <a:rPr lang="en-US" sz="1000" b="1" dirty="0">
                <a:solidFill>
                  <a:srgbClr val="A93226"/>
                </a:solidFill>
              </a:rPr>
              <a:t>'Aile razı olmadı, elimden geleni yaptım.'</a:t>
            </a:r>
            <a:endParaRPr lang="en-US" sz="1000" dirty="0"/>
          </a:p>
        </p:txBody>
      </p:sp>
      <p:sp>
        <p:nvSpPr>
          <p:cNvPr id="44" name="Text 42"/>
          <p:cNvSpPr/>
          <p:nvPr/>
        </p:nvSpPr>
        <p:spPr>
          <a:xfrm>
            <a:off x="5486400" y="1627632"/>
            <a:ext cx="3163824" cy="219456"/>
          </a:xfrm>
          <a:prstGeom prst="rect">
            <a:avLst/>
          </a:prstGeom>
          <a:noFill/>
          <a:ln/>
        </p:spPr>
        <p:txBody>
          <a:bodyPr wrap="square" rtlCol="0" anchor="t"/>
          <a:lstStyle/>
          <a:p>
            <a:pPr marL="0" indent="0">
              <a:buNone/>
            </a:pPr>
            <a:r>
              <a:rPr lang="en-US" sz="950" dirty="0">
                <a:solidFill>
                  <a:srgbClr val="1A2A3A"/>
                </a:solidFill>
              </a:rPr>
              <a:t>Hayır: PD'nin yükümlülüğü aile onayına bağlı değil.</a:t>
            </a:r>
            <a:endParaRPr lang="en-US" sz="950" dirty="0"/>
          </a:p>
        </p:txBody>
      </p:sp>
      <p:sp>
        <p:nvSpPr>
          <p:cNvPr id="45" name="Shape 43"/>
          <p:cNvSpPr/>
          <p:nvPr/>
        </p:nvSpPr>
        <p:spPr>
          <a:xfrm>
            <a:off x="5376672" y="1938528"/>
            <a:ext cx="3383280" cy="475488"/>
          </a:xfrm>
          <a:prstGeom prst="rect">
            <a:avLst/>
          </a:prstGeom>
          <a:solidFill>
            <a:srgbClr val="FFFFFF"/>
          </a:solidFill>
          <a:ln w="6350">
            <a:solidFill>
              <a:srgbClr val="D4E2EC"/>
            </a:solidFill>
            <a:prstDash val="solid"/>
          </a:ln>
        </p:spPr>
        <p:txBody>
          <a:bodyPr/>
          <a:lstStyle/>
          <a:p>
            <a:endParaRPr lang="tr-TR"/>
          </a:p>
        </p:txBody>
      </p:sp>
      <p:sp>
        <p:nvSpPr>
          <p:cNvPr id="46" name="Text 44"/>
          <p:cNvSpPr/>
          <p:nvPr/>
        </p:nvSpPr>
        <p:spPr>
          <a:xfrm>
            <a:off x="5486400" y="1956816"/>
            <a:ext cx="3163824" cy="201168"/>
          </a:xfrm>
          <a:prstGeom prst="rect">
            <a:avLst/>
          </a:prstGeom>
          <a:noFill/>
          <a:ln/>
        </p:spPr>
        <p:txBody>
          <a:bodyPr wrap="square" rtlCol="0" anchor="ctr"/>
          <a:lstStyle/>
          <a:p>
            <a:pPr marL="0" indent="0">
              <a:buNone/>
            </a:pPr>
            <a:r>
              <a:rPr lang="en-US" sz="1000" b="1" dirty="0">
                <a:solidFill>
                  <a:srgbClr val="A93226"/>
                </a:solidFill>
              </a:rPr>
              <a:t>'Belki abartıyorum, bir daha bakayım.'</a:t>
            </a:r>
            <a:endParaRPr lang="en-US" sz="1000" dirty="0"/>
          </a:p>
        </p:txBody>
      </p:sp>
      <p:sp>
        <p:nvSpPr>
          <p:cNvPr id="47" name="Text 45"/>
          <p:cNvSpPr/>
          <p:nvPr/>
        </p:nvSpPr>
        <p:spPr>
          <a:xfrm>
            <a:off x="5486400" y="2157984"/>
            <a:ext cx="3163824" cy="219456"/>
          </a:xfrm>
          <a:prstGeom prst="rect">
            <a:avLst/>
          </a:prstGeom>
          <a:noFill/>
          <a:ln/>
        </p:spPr>
        <p:txBody>
          <a:bodyPr wrap="square" rtlCol="0" anchor="t"/>
          <a:lstStyle/>
          <a:p>
            <a:pPr marL="0" indent="0">
              <a:buNone/>
            </a:pPr>
            <a:r>
              <a:rPr lang="en-US" sz="950" dirty="0">
                <a:solidFill>
                  <a:srgbClr val="1A2A3A"/>
                </a:solidFill>
              </a:rPr>
              <a:t>Hayır: Şüphe varsa harekete geç. Yanılmak daha güvenli.</a:t>
            </a:r>
            <a:endParaRPr lang="en-US" sz="950" dirty="0"/>
          </a:p>
        </p:txBody>
      </p:sp>
      <p:sp>
        <p:nvSpPr>
          <p:cNvPr id="48" name="Shape 46"/>
          <p:cNvSpPr/>
          <p:nvPr/>
        </p:nvSpPr>
        <p:spPr>
          <a:xfrm>
            <a:off x="5376672" y="2468880"/>
            <a:ext cx="3383280" cy="475488"/>
          </a:xfrm>
          <a:prstGeom prst="rect">
            <a:avLst/>
          </a:prstGeom>
          <a:solidFill>
            <a:srgbClr val="FFFFFF"/>
          </a:solidFill>
          <a:ln w="6350">
            <a:solidFill>
              <a:srgbClr val="D4E2EC"/>
            </a:solidFill>
            <a:prstDash val="solid"/>
          </a:ln>
        </p:spPr>
        <p:txBody>
          <a:bodyPr/>
          <a:lstStyle/>
          <a:p>
            <a:endParaRPr lang="tr-TR"/>
          </a:p>
        </p:txBody>
      </p:sp>
      <p:sp>
        <p:nvSpPr>
          <p:cNvPr id="49" name="Text 47"/>
          <p:cNvSpPr/>
          <p:nvPr/>
        </p:nvSpPr>
        <p:spPr>
          <a:xfrm>
            <a:off x="5486400" y="2487168"/>
            <a:ext cx="3163824" cy="201168"/>
          </a:xfrm>
          <a:prstGeom prst="rect">
            <a:avLst/>
          </a:prstGeom>
          <a:noFill/>
          <a:ln/>
        </p:spPr>
        <p:txBody>
          <a:bodyPr wrap="square" rtlCol="0" anchor="ctr"/>
          <a:lstStyle/>
          <a:p>
            <a:pPr marL="0" indent="0">
              <a:buNone/>
            </a:pPr>
            <a:r>
              <a:rPr lang="en-US" sz="1000" b="1" dirty="0">
                <a:solidFill>
                  <a:srgbClr val="A93226"/>
                </a:solidFill>
              </a:rPr>
              <a:t>'Söylersem çocuğun güvenini kaybederim.'</a:t>
            </a:r>
            <a:endParaRPr lang="en-US" sz="1000" dirty="0"/>
          </a:p>
        </p:txBody>
      </p:sp>
      <p:sp>
        <p:nvSpPr>
          <p:cNvPr id="50" name="Text 48"/>
          <p:cNvSpPr/>
          <p:nvPr/>
        </p:nvSpPr>
        <p:spPr>
          <a:xfrm>
            <a:off x="5486400" y="2688336"/>
            <a:ext cx="3163824" cy="219456"/>
          </a:xfrm>
          <a:prstGeom prst="rect">
            <a:avLst/>
          </a:prstGeom>
          <a:noFill/>
          <a:ln/>
        </p:spPr>
        <p:txBody>
          <a:bodyPr wrap="square" rtlCol="0" anchor="t"/>
          <a:lstStyle/>
          <a:p>
            <a:pPr marL="0" indent="0">
              <a:buNone/>
            </a:pPr>
            <a:r>
              <a:rPr lang="en-US" sz="950" dirty="0">
                <a:solidFill>
                  <a:srgbClr val="1A2A3A"/>
                </a:solidFill>
              </a:rPr>
              <a:t>Hayır: 'Seni korumak için söylemek zorundayım' deyin.</a:t>
            </a:r>
            <a:endParaRPr lang="en-US" sz="950" dirty="0"/>
          </a:p>
        </p:txBody>
      </p:sp>
      <p:sp>
        <p:nvSpPr>
          <p:cNvPr id="51" name="Shape 49"/>
          <p:cNvSpPr/>
          <p:nvPr/>
        </p:nvSpPr>
        <p:spPr>
          <a:xfrm>
            <a:off x="5376672" y="2999232"/>
            <a:ext cx="3383280" cy="475488"/>
          </a:xfrm>
          <a:prstGeom prst="rect">
            <a:avLst/>
          </a:prstGeom>
          <a:solidFill>
            <a:srgbClr val="FFFFFF"/>
          </a:solidFill>
          <a:ln w="6350">
            <a:solidFill>
              <a:srgbClr val="D4E2EC"/>
            </a:solidFill>
            <a:prstDash val="solid"/>
          </a:ln>
        </p:spPr>
        <p:txBody>
          <a:bodyPr/>
          <a:lstStyle/>
          <a:p>
            <a:endParaRPr lang="tr-TR"/>
          </a:p>
        </p:txBody>
      </p:sp>
      <p:sp>
        <p:nvSpPr>
          <p:cNvPr id="52" name="Text 50"/>
          <p:cNvSpPr/>
          <p:nvPr/>
        </p:nvSpPr>
        <p:spPr>
          <a:xfrm>
            <a:off x="5486400" y="3017520"/>
            <a:ext cx="3163824" cy="201168"/>
          </a:xfrm>
          <a:prstGeom prst="rect">
            <a:avLst/>
          </a:prstGeom>
          <a:noFill/>
          <a:ln/>
        </p:spPr>
        <p:txBody>
          <a:bodyPr wrap="square" rtlCol="0" anchor="ctr"/>
          <a:lstStyle/>
          <a:p>
            <a:pPr marL="0" indent="0">
              <a:buNone/>
            </a:pPr>
            <a:r>
              <a:rPr lang="en-US" sz="1000" b="1" dirty="0">
                <a:solidFill>
                  <a:srgbClr val="A93226"/>
                </a:solidFill>
              </a:rPr>
              <a:t>'Yönetim zaten bilir, benim işim değil.'</a:t>
            </a:r>
            <a:endParaRPr lang="en-US" sz="1000" dirty="0"/>
          </a:p>
        </p:txBody>
      </p:sp>
      <p:sp>
        <p:nvSpPr>
          <p:cNvPr id="53" name="Text 51"/>
          <p:cNvSpPr/>
          <p:nvPr/>
        </p:nvSpPr>
        <p:spPr>
          <a:xfrm>
            <a:off x="5486400" y="3218688"/>
            <a:ext cx="3163824" cy="219456"/>
          </a:xfrm>
          <a:prstGeom prst="rect">
            <a:avLst/>
          </a:prstGeom>
          <a:noFill/>
          <a:ln/>
        </p:spPr>
        <p:txBody>
          <a:bodyPr wrap="square" rtlCol="0" anchor="t"/>
          <a:lstStyle/>
          <a:p>
            <a:pPr marL="0" indent="0">
              <a:buNone/>
            </a:pPr>
            <a:r>
              <a:rPr lang="en-US" sz="950" dirty="0">
                <a:solidFill>
                  <a:srgbClr val="1A2A3A"/>
                </a:solidFill>
              </a:rPr>
              <a:t>Hayır: Belgelenmemiş bilgi yasal olarak bilinmiyor sayılır.</a:t>
            </a:r>
            <a:endParaRPr lang="en-US" sz="950" dirty="0"/>
          </a:p>
        </p:txBody>
      </p:sp>
      <p:sp>
        <p:nvSpPr>
          <p:cNvPr id="54" name="Shape 52"/>
          <p:cNvSpPr/>
          <p:nvPr/>
        </p:nvSpPr>
        <p:spPr>
          <a:xfrm>
            <a:off x="5376672" y="3529584"/>
            <a:ext cx="3383280" cy="475488"/>
          </a:xfrm>
          <a:prstGeom prst="rect">
            <a:avLst/>
          </a:prstGeom>
          <a:solidFill>
            <a:srgbClr val="FFFFFF"/>
          </a:solidFill>
          <a:ln w="6350">
            <a:solidFill>
              <a:srgbClr val="D4E2EC"/>
            </a:solidFill>
            <a:prstDash val="solid"/>
          </a:ln>
        </p:spPr>
        <p:txBody>
          <a:bodyPr/>
          <a:lstStyle/>
          <a:p>
            <a:endParaRPr lang="tr-TR"/>
          </a:p>
        </p:txBody>
      </p:sp>
      <p:sp>
        <p:nvSpPr>
          <p:cNvPr id="55" name="Text 53"/>
          <p:cNvSpPr/>
          <p:nvPr/>
        </p:nvSpPr>
        <p:spPr>
          <a:xfrm>
            <a:off x="5486400" y="3547872"/>
            <a:ext cx="3163824" cy="201168"/>
          </a:xfrm>
          <a:prstGeom prst="rect">
            <a:avLst/>
          </a:prstGeom>
          <a:noFill/>
          <a:ln/>
        </p:spPr>
        <p:txBody>
          <a:bodyPr wrap="square" rtlCol="0" anchor="ctr"/>
          <a:lstStyle/>
          <a:p>
            <a:pPr marL="0" indent="0">
              <a:buNone/>
            </a:pPr>
            <a:r>
              <a:rPr lang="en-US" sz="1000" b="1" dirty="0">
                <a:solidFill>
                  <a:srgbClr val="A93226"/>
                </a:solidFill>
              </a:rPr>
              <a:t>'Psikiyatriye sevk edersem damgalanır.'</a:t>
            </a:r>
            <a:endParaRPr lang="en-US" sz="1000" dirty="0"/>
          </a:p>
        </p:txBody>
      </p:sp>
      <p:sp>
        <p:nvSpPr>
          <p:cNvPr id="56" name="Text 54"/>
          <p:cNvSpPr/>
          <p:nvPr/>
        </p:nvSpPr>
        <p:spPr>
          <a:xfrm>
            <a:off x="5486400" y="3749040"/>
            <a:ext cx="3163824" cy="219456"/>
          </a:xfrm>
          <a:prstGeom prst="rect">
            <a:avLst/>
          </a:prstGeom>
          <a:noFill/>
          <a:ln/>
        </p:spPr>
        <p:txBody>
          <a:bodyPr wrap="square" rtlCol="0" anchor="t"/>
          <a:lstStyle/>
          <a:p>
            <a:pPr marL="0" indent="0">
              <a:buNone/>
            </a:pPr>
            <a:r>
              <a:rPr lang="en-US" sz="950" dirty="0">
                <a:solidFill>
                  <a:srgbClr val="1A2A3A"/>
                </a:solidFill>
              </a:rPr>
              <a:t>Hayır: Sevk etmemek, damgalanmaktan çok daha büyük risk.</a:t>
            </a:r>
            <a:endParaRPr lang="en-US" sz="9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PD'nin Öz Bakımı — Dolaylı (Vicarious) Travma ve Debriefing</a:t>
            </a:r>
            <a:endParaRPr lang="en-US" sz="20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Başkalarını destekleyenin kendini koruması bir seçenek değil, mesleki zorunluluktur</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4224528" cy="3401568"/>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4224528" cy="384048"/>
          </a:xfrm>
          <a:prstGeom prst="rect">
            <a:avLst/>
          </a:prstGeom>
          <a:solidFill>
            <a:srgbClr val="A93226"/>
          </a:solidFill>
          <a:ln w="6350">
            <a:solidFill>
              <a:srgbClr val="A93226"/>
            </a:solidFill>
            <a:prstDash val="solid"/>
          </a:ln>
        </p:spPr>
        <p:txBody>
          <a:bodyPr/>
          <a:lstStyle/>
          <a:p>
            <a:endParaRPr lang="tr-TR"/>
          </a:p>
        </p:txBody>
      </p:sp>
      <p:sp>
        <p:nvSpPr>
          <p:cNvPr id="9" name="Text 7"/>
          <p:cNvSpPr/>
          <p:nvPr/>
        </p:nvSpPr>
        <p:spPr>
          <a:xfrm>
            <a:off x="365760" y="960120"/>
            <a:ext cx="4041648" cy="384048"/>
          </a:xfrm>
          <a:prstGeom prst="rect">
            <a:avLst/>
          </a:prstGeom>
          <a:noFill/>
          <a:ln/>
        </p:spPr>
        <p:txBody>
          <a:bodyPr wrap="square" rtlCol="0" anchor="ctr"/>
          <a:lstStyle/>
          <a:p>
            <a:pPr marL="0" indent="0">
              <a:buNone/>
            </a:pPr>
            <a:r>
              <a:rPr lang="en-US" sz="1200" b="1" dirty="0" err="1">
                <a:solidFill>
                  <a:srgbClr val="FFFFFF"/>
                </a:solidFill>
              </a:rPr>
              <a:t>Dolaylı (Vicarious) Travma — Belirtileri Tanı</a:t>
            </a:r>
            <a:endParaRPr lang="en-US" sz="1200" dirty="0"/>
          </a:p>
        </p:txBody>
      </p:sp>
      <p:sp>
        <p:nvSpPr>
          <p:cNvPr id="10" name="Text 8"/>
          <p:cNvSpPr/>
          <p:nvPr/>
        </p:nvSpPr>
        <p:spPr>
          <a:xfrm>
            <a:off x="384048" y="1426464"/>
            <a:ext cx="4005072" cy="393192"/>
          </a:xfrm>
          <a:prstGeom prst="rect">
            <a:avLst/>
          </a:prstGeom>
          <a:noFill/>
          <a:ln/>
        </p:spPr>
        <p:txBody>
          <a:bodyPr wrap="square" rtlCol="0" anchor="ctr"/>
          <a:lstStyle/>
          <a:p>
            <a:pPr marL="0" indent="0">
              <a:buNone/>
            </a:pPr>
            <a:r>
              <a:rPr lang="en-US" sz="1050" b="1" dirty="0">
                <a:solidFill>
                  <a:srgbClr val="A93226"/>
                </a:solidFill>
              </a:rPr>
              <a:t>Bilişsel: </a:t>
            </a:r>
            <a:r>
              <a:rPr lang="en-US" sz="1050" dirty="0">
                <a:solidFill>
                  <a:srgbClr val="1A2A3A"/>
                </a:solidFill>
              </a:rPr>
              <a:t>Karamsar düşünceler, 'ne yapsam fayda yok' hissi, odaklanma güçlüğü.</a:t>
            </a:r>
            <a:endParaRPr lang="en-US" sz="1050" dirty="0"/>
          </a:p>
        </p:txBody>
      </p:sp>
      <p:sp>
        <p:nvSpPr>
          <p:cNvPr id="11" name="Text 9"/>
          <p:cNvSpPr/>
          <p:nvPr/>
        </p:nvSpPr>
        <p:spPr>
          <a:xfrm>
            <a:off x="384048" y="1847088"/>
            <a:ext cx="4005072" cy="393192"/>
          </a:xfrm>
          <a:prstGeom prst="rect">
            <a:avLst/>
          </a:prstGeom>
          <a:noFill/>
          <a:ln/>
        </p:spPr>
        <p:txBody>
          <a:bodyPr wrap="square" rtlCol="0" anchor="ctr"/>
          <a:lstStyle/>
          <a:p>
            <a:pPr marL="0" indent="0">
              <a:buNone/>
            </a:pPr>
            <a:r>
              <a:rPr lang="en-US" sz="1050" b="1" dirty="0">
                <a:solidFill>
                  <a:srgbClr val="A93226"/>
                </a:solidFill>
              </a:rPr>
              <a:t>Duygusal: </a:t>
            </a:r>
            <a:r>
              <a:rPr lang="en-US" sz="1050" dirty="0">
                <a:solidFill>
                  <a:srgbClr val="1A2A3A"/>
                </a:solidFill>
              </a:rPr>
              <a:t>Uyuşukluk, aşırı üzüntü veya öfke, empati yorgunluğu.</a:t>
            </a:r>
            <a:endParaRPr lang="en-US" sz="1050" dirty="0"/>
          </a:p>
        </p:txBody>
      </p:sp>
      <p:sp>
        <p:nvSpPr>
          <p:cNvPr id="12" name="Text 10"/>
          <p:cNvSpPr/>
          <p:nvPr/>
        </p:nvSpPr>
        <p:spPr>
          <a:xfrm>
            <a:off x="384048" y="2267712"/>
            <a:ext cx="4005072" cy="393192"/>
          </a:xfrm>
          <a:prstGeom prst="rect">
            <a:avLst/>
          </a:prstGeom>
          <a:noFill/>
          <a:ln/>
        </p:spPr>
        <p:txBody>
          <a:bodyPr wrap="square" rtlCol="0" anchor="ctr"/>
          <a:lstStyle/>
          <a:p>
            <a:pPr marL="0" indent="0">
              <a:buNone/>
            </a:pPr>
            <a:r>
              <a:rPr lang="en-US" sz="1050" b="1" dirty="0">
                <a:solidFill>
                  <a:srgbClr val="A93226"/>
                </a:solidFill>
              </a:rPr>
              <a:t>Davranışsal: </a:t>
            </a:r>
            <a:r>
              <a:rPr lang="en-US" sz="1050" dirty="0">
                <a:solidFill>
                  <a:srgbClr val="1A2A3A"/>
                </a:solidFill>
              </a:rPr>
              <a:t>Meslektaşlardan kaçınma, işi eve taşıma, izin kullanmama.</a:t>
            </a:r>
            <a:endParaRPr lang="en-US" sz="1050" dirty="0"/>
          </a:p>
        </p:txBody>
      </p:sp>
      <p:sp>
        <p:nvSpPr>
          <p:cNvPr id="13" name="Text 11"/>
          <p:cNvSpPr/>
          <p:nvPr/>
        </p:nvSpPr>
        <p:spPr>
          <a:xfrm>
            <a:off x="384048" y="2688336"/>
            <a:ext cx="4005072" cy="393192"/>
          </a:xfrm>
          <a:prstGeom prst="rect">
            <a:avLst/>
          </a:prstGeom>
          <a:noFill/>
          <a:ln/>
        </p:spPr>
        <p:txBody>
          <a:bodyPr wrap="square" rtlCol="0" anchor="ctr"/>
          <a:lstStyle/>
          <a:p>
            <a:pPr marL="0" indent="0">
              <a:buNone/>
            </a:pPr>
            <a:r>
              <a:rPr lang="en-US" sz="1050" b="1" dirty="0">
                <a:solidFill>
                  <a:srgbClr val="A93226"/>
                </a:solidFill>
              </a:rPr>
              <a:t>Fiziksel: </a:t>
            </a:r>
            <a:r>
              <a:rPr lang="en-US" sz="1050" dirty="0">
                <a:solidFill>
                  <a:srgbClr val="1A2A3A"/>
                </a:solidFill>
              </a:rPr>
              <a:t>Kronik yorgunluk, uyku bozukluğu, baş/mide ağrıları.</a:t>
            </a:r>
            <a:endParaRPr lang="en-US" sz="1050" dirty="0"/>
          </a:p>
        </p:txBody>
      </p:sp>
      <p:sp>
        <p:nvSpPr>
          <p:cNvPr id="14" name="Text 12"/>
          <p:cNvSpPr/>
          <p:nvPr/>
        </p:nvSpPr>
        <p:spPr>
          <a:xfrm>
            <a:off x="384048" y="3108960"/>
            <a:ext cx="4005072" cy="393192"/>
          </a:xfrm>
          <a:prstGeom prst="rect">
            <a:avLst/>
          </a:prstGeom>
          <a:noFill/>
          <a:ln/>
        </p:spPr>
        <p:txBody>
          <a:bodyPr wrap="square" rtlCol="0" anchor="ctr"/>
          <a:lstStyle/>
          <a:p>
            <a:pPr marL="0" indent="0">
              <a:buNone/>
            </a:pPr>
            <a:r>
              <a:rPr lang="en-US" sz="1050" b="1" dirty="0">
                <a:solidFill>
                  <a:srgbClr val="A93226"/>
                </a:solidFill>
              </a:rPr>
              <a:t>Mesleki: </a:t>
            </a:r>
            <a:r>
              <a:rPr lang="en-US" sz="1050" dirty="0">
                <a:solidFill>
                  <a:srgbClr val="1A2A3A"/>
                </a:solidFill>
              </a:rPr>
              <a:t>Öğrencilerden duygusal uzaklaşma, kriz vakalarını erteleme eğilimi.</a:t>
            </a:r>
            <a:endParaRPr lang="en-US" sz="1050" dirty="0"/>
          </a:p>
        </p:txBody>
      </p:sp>
      <p:sp>
        <p:nvSpPr>
          <p:cNvPr id="15" name="Shape 13"/>
          <p:cNvSpPr/>
          <p:nvPr/>
        </p:nvSpPr>
        <p:spPr>
          <a:xfrm>
            <a:off x="4709160" y="960120"/>
            <a:ext cx="4114800" cy="3401568"/>
          </a:xfrm>
          <a:prstGeom prst="rect">
            <a:avLst/>
          </a:prstGeom>
          <a:solidFill>
            <a:srgbClr val="E8F5EE"/>
          </a:solidFill>
          <a:ln w="6350">
            <a:solidFill>
              <a:srgbClr val="D4E2EC"/>
            </a:solidFill>
            <a:prstDash val="solid"/>
          </a:ln>
        </p:spPr>
        <p:txBody>
          <a:bodyPr/>
          <a:lstStyle/>
          <a:p>
            <a:endParaRPr lang="tr-TR"/>
          </a:p>
        </p:txBody>
      </p:sp>
      <p:sp>
        <p:nvSpPr>
          <p:cNvPr id="16" name="Shape 14"/>
          <p:cNvSpPr/>
          <p:nvPr/>
        </p:nvSpPr>
        <p:spPr>
          <a:xfrm>
            <a:off x="4709160" y="960120"/>
            <a:ext cx="4114800" cy="384048"/>
          </a:xfrm>
          <a:prstGeom prst="rect">
            <a:avLst/>
          </a:prstGeom>
          <a:solidFill>
            <a:srgbClr val="1B6B3A"/>
          </a:solidFill>
          <a:ln w="6350">
            <a:solidFill>
              <a:srgbClr val="1B6B3A"/>
            </a:solidFill>
            <a:prstDash val="solid"/>
          </a:ln>
        </p:spPr>
        <p:txBody>
          <a:bodyPr/>
          <a:lstStyle/>
          <a:p>
            <a:endParaRPr lang="tr-TR"/>
          </a:p>
        </p:txBody>
      </p:sp>
      <p:sp>
        <p:nvSpPr>
          <p:cNvPr id="17" name="Text 15"/>
          <p:cNvSpPr/>
          <p:nvPr/>
        </p:nvSpPr>
        <p:spPr>
          <a:xfrm>
            <a:off x="4800600" y="960120"/>
            <a:ext cx="3931920" cy="384048"/>
          </a:xfrm>
          <a:prstGeom prst="rect">
            <a:avLst/>
          </a:prstGeom>
          <a:noFill/>
          <a:ln/>
        </p:spPr>
        <p:txBody>
          <a:bodyPr wrap="square" rtlCol="0" anchor="ctr"/>
          <a:lstStyle/>
          <a:p>
            <a:pPr marL="0" indent="0">
              <a:buNone/>
            </a:pPr>
            <a:r>
              <a:rPr lang="en-US" sz="1200" b="1" dirty="0">
                <a:solidFill>
                  <a:srgbClr val="FFFFFF"/>
                </a:solidFill>
              </a:rPr>
              <a:t>Somut Öz Bakım Adımları</a:t>
            </a:r>
            <a:endParaRPr lang="en-US" sz="1200" dirty="0"/>
          </a:p>
        </p:txBody>
      </p:sp>
      <p:sp>
        <p:nvSpPr>
          <p:cNvPr id="18" name="Text 16"/>
          <p:cNvSpPr/>
          <p:nvPr/>
        </p:nvSpPr>
        <p:spPr>
          <a:xfrm>
            <a:off x="4818888" y="1426464"/>
            <a:ext cx="3913632" cy="393192"/>
          </a:xfrm>
          <a:prstGeom prst="rect">
            <a:avLst/>
          </a:prstGeom>
          <a:noFill/>
          <a:ln/>
        </p:spPr>
        <p:txBody>
          <a:bodyPr wrap="square" rtlCol="0" anchor="ctr"/>
          <a:lstStyle/>
          <a:p>
            <a:pPr marL="0" indent="0">
              <a:buNone/>
            </a:pPr>
            <a:r>
              <a:rPr lang="en-US" sz="1050" b="1" dirty="0">
                <a:solidFill>
                  <a:srgbClr val="1B6B3A"/>
                </a:solidFill>
              </a:rPr>
              <a:t>Debriefing: </a:t>
            </a:r>
            <a:r>
              <a:rPr lang="en-US" sz="1050" dirty="0">
                <a:solidFill>
                  <a:srgbClr val="1A2A3A"/>
                </a:solidFill>
              </a:rPr>
              <a:t>Kriz müdahalesinin hemen ardından bir meslektaşla 15 dk. 'Ne oldu, ne hissettim, ne öğrendim?'</a:t>
            </a:r>
            <a:endParaRPr lang="en-US" sz="1050" dirty="0"/>
          </a:p>
        </p:txBody>
      </p:sp>
      <p:sp>
        <p:nvSpPr>
          <p:cNvPr id="19" name="Text 17"/>
          <p:cNvSpPr/>
          <p:nvPr/>
        </p:nvSpPr>
        <p:spPr>
          <a:xfrm>
            <a:off x="4818888" y="1847088"/>
            <a:ext cx="3913632" cy="393192"/>
          </a:xfrm>
          <a:prstGeom prst="rect">
            <a:avLst/>
          </a:prstGeom>
          <a:noFill/>
          <a:ln/>
        </p:spPr>
        <p:txBody>
          <a:bodyPr wrap="square" rtlCol="0" anchor="ctr"/>
          <a:lstStyle/>
          <a:p>
            <a:pPr marL="0" indent="0">
              <a:buNone/>
            </a:pPr>
            <a:r>
              <a:rPr lang="en-US" sz="1050" b="1" dirty="0">
                <a:solidFill>
                  <a:srgbClr val="1B6B3A"/>
                </a:solidFill>
              </a:rPr>
              <a:t>Süpervizyon: </a:t>
            </a:r>
            <a:r>
              <a:rPr lang="en-US" sz="1050" dirty="0">
                <a:solidFill>
                  <a:srgbClr val="1A2A3A"/>
                </a:solidFill>
              </a:rPr>
              <a:t>Düzenli süpervizyon alın. Yalnız taşımak tükenmişliği hızlandırır.</a:t>
            </a:r>
            <a:endParaRPr lang="en-US" sz="1050" dirty="0"/>
          </a:p>
        </p:txBody>
      </p:sp>
      <p:sp>
        <p:nvSpPr>
          <p:cNvPr id="20" name="Text 18"/>
          <p:cNvSpPr/>
          <p:nvPr/>
        </p:nvSpPr>
        <p:spPr>
          <a:xfrm>
            <a:off x="4818888" y="2267712"/>
            <a:ext cx="3913632" cy="393192"/>
          </a:xfrm>
          <a:prstGeom prst="rect">
            <a:avLst/>
          </a:prstGeom>
          <a:noFill/>
          <a:ln/>
        </p:spPr>
        <p:txBody>
          <a:bodyPr wrap="square" rtlCol="0" anchor="ctr"/>
          <a:lstStyle/>
          <a:p>
            <a:pPr marL="0" indent="0">
              <a:buNone/>
            </a:pPr>
            <a:r>
              <a:rPr lang="en-US" sz="1050" b="1" dirty="0">
                <a:solidFill>
                  <a:srgbClr val="1B6B3A"/>
                </a:solidFill>
              </a:rPr>
              <a:t>Sınır: </a:t>
            </a:r>
            <a:r>
              <a:rPr lang="en-US" sz="1050" dirty="0">
                <a:solidFill>
                  <a:srgbClr val="1A2A3A"/>
                </a:solidFill>
              </a:rPr>
              <a:t>'Mesai dışında ulaşılabilirlik' kuralını netleştirin. Her kriz aramayı yanıtlamak zorunlu değil.</a:t>
            </a:r>
            <a:endParaRPr lang="en-US" sz="1050" dirty="0"/>
          </a:p>
        </p:txBody>
      </p:sp>
      <p:sp>
        <p:nvSpPr>
          <p:cNvPr id="21" name="Text 19"/>
          <p:cNvSpPr/>
          <p:nvPr/>
        </p:nvSpPr>
        <p:spPr>
          <a:xfrm>
            <a:off x="4818888" y="2688336"/>
            <a:ext cx="3913632" cy="393192"/>
          </a:xfrm>
          <a:prstGeom prst="rect">
            <a:avLst/>
          </a:prstGeom>
          <a:noFill/>
          <a:ln/>
        </p:spPr>
        <p:txBody>
          <a:bodyPr wrap="square" rtlCol="0" anchor="ctr"/>
          <a:lstStyle/>
          <a:p>
            <a:pPr marL="0" indent="0">
              <a:buNone/>
            </a:pPr>
            <a:r>
              <a:rPr lang="en-US" sz="1050" b="1" dirty="0">
                <a:solidFill>
                  <a:srgbClr val="1B6B3A"/>
                </a:solidFill>
              </a:rPr>
              <a:t>Yenileme: </a:t>
            </a:r>
            <a:r>
              <a:rPr lang="en-US" sz="1050" dirty="0">
                <a:solidFill>
                  <a:srgbClr val="1A2A3A"/>
                </a:solidFill>
              </a:rPr>
              <a:t>Her haftaya bir 'yenileme ritüeli' yerleştirin — spor, doğa, sanat, sosyal bağlantı.</a:t>
            </a:r>
            <a:endParaRPr lang="en-US" sz="1050" dirty="0"/>
          </a:p>
        </p:txBody>
      </p:sp>
      <p:sp>
        <p:nvSpPr>
          <p:cNvPr id="22" name="Text 20"/>
          <p:cNvSpPr/>
          <p:nvPr/>
        </p:nvSpPr>
        <p:spPr>
          <a:xfrm>
            <a:off x="4818888" y="3108960"/>
            <a:ext cx="3913632" cy="393192"/>
          </a:xfrm>
          <a:prstGeom prst="rect">
            <a:avLst/>
          </a:prstGeom>
          <a:noFill/>
          <a:ln/>
        </p:spPr>
        <p:txBody>
          <a:bodyPr wrap="square" rtlCol="0" anchor="ctr"/>
          <a:lstStyle/>
          <a:p>
            <a:pPr marL="0" indent="0">
              <a:buNone/>
            </a:pPr>
            <a:r>
              <a:rPr lang="en-US" sz="1050" b="1" dirty="0">
                <a:solidFill>
                  <a:srgbClr val="1B6B3A"/>
                </a:solidFill>
              </a:rPr>
              <a:t>Destek hattı: </a:t>
            </a:r>
            <a:r>
              <a:rPr lang="en-US" sz="1050" dirty="0">
                <a:solidFill>
                  <a:srgbClr val="1A2A3A"/>
                </a:solidFill>
              </a:rPr>
              <a:t>RAM süpervizörüne veya mesleki danışmana ulaşmaktan çekinmeyin.</a:t>
            </a:r>
            <a:endParaRPr lang="en-US" sz="1050" dirty="0"/>
          </a:p>
        </p:txBody>
      </p:sp>
      <p:sp>
        <p:nvSpPr>
          <p:cNvPr id="23" name="Shape 21"/>
          <p:cNvSpPr/>
          <p:nvPr/>
        </p:nvSpPr>
        <p:spPr>
          <a:xfrm>
            <a:off x="274320" y="4480560"/>
            <a:ext cx="8595360" cy="438912"/>
          </a:xfrm>
          <a:prstGeom prst="rect">
            <a:avLst/>
          </a:prstGeom>
          <a:solidFill>
            <a:srgbClr val="FEF3E2"/>
          </a:solidFill>
          <a:ln w="6350">
            <a:solidFill>
              <a:srgbClr val="C9822A"/>
            </a:solidFill>
            <a:prstDash val="solid"/>
          </a:ln>
        </p:spPr>
        <p:txBody>
          <a:bodyPr/>
          <a:lstStyle/>
          <a:p>
            <a:endParaRPr lang="tr-TR"/>
          </a:p>
        </p:txBody>
      </p:sp>
      <p:sp>
        <p:nvSpPr>
          <p:cNvPr id="24" name="Text 22"/>
          <p:cNvSpPr/>
          <p:nvPr/>
        </p:nvSpPr>
        <p:spPr>
          <a:xfrm>
            <a:off x="411480" y="4498848"/>
            <a:ext cx="8321040" cy="402336"/>
          </a:xfrm>
          <a:prstGeom prst="rect">
            <a:avLst/>
          </a:prstGeom>
          <a:noFill/>
          <a:ln/>
        </p:spPr>
        <p:txBody>
          <a:bodyPr wrap="square" rtlCol="0" anchor="ctr"/>
          <a:lstStyle/>
          <a:p>
            <a:pPr marL="0" indent="0">
              <a:buNone/>
            </a:pPr>
            <a:r>
              <a:rPr lang="en-US" sz="1100" dirty="0">
                <a:solidFill>
                  <a:srgbClr val="C9822A"/>
                </a:solidFill>
              </a:rPr>
              <a:t>Figley (1995): Başkasının acısına sürekli tanıklık etmek travmatik olabilir. Bu zayıflık değil, empatinin bedeli — ve yönetilebilir.</a:t>
            </a:r>
            <a:endParaRPr lang="en-US" sz="11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5">
    <p:bg>
      <p:bgPr>
        <a:solidFill>
          <a:srgbClr val="1B3A5C"/>
        </a:solidFill>
        <a:effectLst/>
      </p:bgPr>
    </p:bg>
    <p:spTree>
      <p:nvGrpSpPr>
        <p:cNvPr id="1" name=""/>
        <p:cNvGrpSpPr/>
        <p:nvPr/>
      </p:nvGrpSpPr>
      <p:grpSpPr>
        <a:xfrm>
          <a:off x="0" y="0"/>
          <a:ext cx="0" cy="0"/>
          <a:chOff x="0" y="0"/>
          <a:chExt cx="0" cy="0"/>
        </a:xfrm>
      </p:grpSpPr>
      <p:sp>
        <p:nvSpPr>
          <p:cNvPr id="2" name="Shape 0"/>
          <p:cNvSpPr/>
          <p:nvPr/>
        </p:nvSpPr>
        <p:spPr>
          <a:xfrm>
            <a:off x="0" y="0"/>
            <a:ext cx="182880" cy="5143500"/>
          </a:xfrm>
          <a:prstGeom prst="rect">
            <a:avLst/>
          </a:prstGeom>
          <a:solidFill>
            <a:srgbClr val="2E7D87"/>
          </a:solidFill>
          <a:ln w="6350">
            <a:solidFill>
              <a:srgbClr val="2E7D87"/>
            </a:solidFill>
            <a:prstDash val="solid"/>
          </a:ln>
        </p:spPr>
        <p:txBody>
          <a:bodyPr/>
          <a:lstStyle/>
          <a:p>
            <a:endParaRPr lang="tr-TR"/>
          </a:p>
        </p:txBody>
      </p:sp>
      <p:sp>
        <p:nvSpPr>
          <p:cNvPr id="3" name="Shape 1"/>
          <p:cNvSpPr/>
          <p:nvPr/>
        </p:nvSpPr>
        <p:spPr>
          <a:xfrm>
            <a:off x="0" y="4846320"/>
            <a:ext cx="9144000" cy="297180"/>
          </a:xfrm>
          <a:prstGeom prst="rect">
            <a:avLst/>
          </a:prstGeom>
          <a:solidFill>
            <a:srgbClr val="2E7D87"/>
          </a:solidFill>
          <a:ln w="6350">
            <a:solidFill>
              <a:srgbClr val="2E7D87"/>
            </a:solidFill>
            <a:prstDash val="solid"/>
          </a:ln>
        </p:spPr>
        <p:txBody>
          <a:bodyPr/>
          <a:lstStyle/>
          <a:p>
            <a:endParaRPr lang="tr-TR"/>
          </a:p>
        </p:txBody>
      </p:sp>
      <p:sp>
        <p:nvSpPr>
          <p:cNvPr id="4" name="Text 2"/>
          <p:cNvSpPr/>
          <p:nvPr/>
        </p:nvSpPr>
        <p:spPr>
          <a:xfrm>
            <a:off x="365760" y="137160"/>
            <a:ext cx="8412480" cy="566928"/>
          </a:xfrm>
          <a:prstGeom prst="rect">
            <a:avLst/>
          </a:prstGeom>
          <a:noFill/>
          <a:ln/>
        </p:spPr>
        <p:txBody>
          <a:bodyPr wrap="square" rtlCol="0" anchor="ctr"/>
          <a:lstStyle/>
          <a:p>
            <a:pPr marL="0" indent="0">
              <a:buNone/>
            </a:pPr>
            <a:r>
              <a:rPr lang="en-US" sz="2000" b="1" dirty="0">
                <a:solidFill>
                  <a:srgbClr val="FFFFFF"/>
                </a:solidFill>
              </a:rPr>
              <a:t>Vakaya Dönüş — Mert'in Sınıfına Girelim</a:t>
            </a:r>
            <a:endParaRPr lang="en-US" sz="2000" dirty="0"/>
          </a:p>
        </p:txBody>
      </p:sp>
      <p:sp>
        <p:nvSpPr>
          <p:cNvPr id="5" name="Shape 3"/>
          <p:cNvSpPr/>
          <p:nvPr/>
        </p:nvSpPr>
        <p:spPr>
          <a:xfrm>
            <a:off x="320040" y="896112"/>
            <a:ext cx="2816352" cy="1417320"/>
          </a:xfrm>
          <a:prstGeom prst="rect">
            <a:avLst/>
          </a:prstGeom>
          <a:solidFill>
            <a:srgbClr val="223A54"/>
          </a:solidFill>
          <a:ln w="6350">
            <a:solidFill>
              <a:srgbClr val="2E7D87"/>
            </a:solidFill>
            <a:prstDash val="solid"/>
          </a:ln>
        </p:spPr>
        <p:txBody>
          <a:bodyPr/>
          <a:lstStyle/>
          <a:p>
            <a:endParaRPr lang="tr-TR"/>
          </a:p>
        </p:txBody>
      </p:sp>
      <p:sp>
        <p:nvSpPr>
          <p:cNvPr id="6" name="Text 4"/>
          <p:cNvSpPr/>
          <p:nvPr/>
        </p:nvSpPr>
        <p:spPr>
          <a:xfrm>
            <a:off x="320040" y="896112"/>
            <a:ext cx="457200" cy="1417320"/>
          </a:xfrm>
          <a:prstGeom prst="rect">
            <a:avLst/>
          </a:prstGeom>
          <a:noFill/>
          <a:ln/>
        </p:spPr>
        <p:txBody>
          <a:bodyPr wrap="square" rtlCol="0" anchor="ctr"/>
          <a:lstStyle/>
          <a:p>
            <a:pPr marL="0" indent="0" algn="ctr">
              <a:buNone/>
            </a:pPr>
            <a:r>
              <a:rPr lang="en-US" sz="2400" b="1" dirty="0">
                <a:solidFill>
                  <a:srgbClr val="4AACBB"/>
                </a:solidFill>
              </a:rPr>
              <a:t>1</a:t>
            </a:r>
            <a:endParaRPr lang="en-US" sz="2400" dirty="0"/>
          </a:p>
        </p:txBody>
      </p:sp>
      <p:sp>
        <p:nvSpPr>
          <p:cNvPr id="7" name="Text 5"/>
          <p:cNvSpPr/>
          <p:nvPr/>
        </p:nvSpPr>
        <p:spPr>
          <a:xfrm>
            <a:off x="795528" y="987552"/>
            <a:ext cx="2249424" cy="384048"/>
          </a:xfrm>
          <a:prstGeom prst="rect">
            <a:avLst/>
          </a:prstGeom>
          <a:noFill/>
          <a:ln/>
        </p:spPr>
        <p:txBody>
          <a:bodyPr wrap="square" rtlCol="0" anchor="ctr"/>
          <a:lstStyle/>
          <a:p>
            <a:pPr marL="0" indent="0">
              <a:buNone/>
            </a:pPr>
            <a:r>
              <a:rPr lang="en-US" sz="1200" b="1" dirty="0">
                <a:solidFill>
                  <a:srgbClr val="FFFFFF"/>
                </a:solidFill>
              </a:rPr>
              <a:t>İçeri Nasıl Girersiniz?</a:t>
            </a:r>
            <a:endParaRPr lang="en-US" sz="1200" dirty="0"/>
          </a:p>
        </p:txBody>
      </p:sp>
      <p:sp>
        <p:nvSpPr>
          <p:cNvPr id="8" name="Text 6"/>
          <p:cNvSpPr/>
          <p:nvPr/>
        </p:nvSpPr>
        <p:spPr>
          <a:xfrm>
            <a:off x="795528" y="1389888"/>
            <a:ext cx="2249424" cy="886968"/>
          </a:xfrm>
          <a:prstGeom prst="rect">
            <a:avLst/>
          </a:prstGeom>
          <a:noFill/>
          <a:ln/>
        </p:spPr>
        <p:txBody>
          <a:bodyPr wrap="square" rtlCol="0" anchor="t"/>
          <a:lstStyle/>
          <a:p>
            <a:pPr marL="0" indent="0">
              <a:buNone/>
            </a:pPr>
            <a:r>
              <a:rPr lang="en-US" sz="1100" dirty="0">
                <a:solidFill>
                  <a:srgbClr val="AACCDD"/>
                </a:solidFill>
              </a:rPr>
              <a:t>Sakin, mevcut, yargılamayan ton. Oturun — ayakta durmayın. 'Hepimiz için çok zor bir gün.'</a:t>
            </a:r>
            <a:endParaRPr lang="en-US" sz="1100" dirty="0"/>
          </a:p>
        </p:txBody>
      </p:sp>
      <p:sp>
        <p:nvSpPr>
          <p:cNvPr id="9" name="Shape 7"/>
          <p:cNvSpPr/>
          <p:nvPr/>
        </p:nvSpPr>
        <p:spPr>
          <a:xfrm>
            <a:off x="3264408" y="896112"/>
            <a:ext cx="2816352" cy="1417320"/>
          </a:xfrm>
          <a:prstGeom prst="rect">
            <a:avLst/>
          </a:prstGeom>
          <a:solidFill>
            <a:srgbClr val="223A54"/>
          </a:solidFill>
          <a:ln w="6350">
            <a:solidFill>
              <a:srgbClr val="2E7D87"/>
            </a:solidFill>
            <a:prstDash val="solid"/>
          </a:ln>
        </p:spPr>
        <p:txBody>
          <a:bodyPr/>
          <a:lstStyle/>
          <a:p>
            <a:endParaRPr lang="tr-TR"/>
          </a:p>
        </p:txBody>
      </p:sp>
      <p:sp>
        <p:nvSpPr>
          <p:cNvPr id="10" name="Text 8"/>
          <p:cNvSpPr/>
          <p:nvPr/>
        </p:nvSpPr>
        <p:spPr>
          <a:xfrm>
            <a:off x="3264408" y="896112"/>
            <a:ext cx="457200" cy="1417320"/>
          </a:xfrm>
          <a:prstGeom prst="rect">
            <a:avLst/>
          </a:prstGeom>
          <a:noFill/>
          <a:ln/>
        </p:spPr>
        <p:txBody>
          <a:bodyPr wrap="square" rtlCol="0" anchor="ctr"/>
          <a:lstStyle/>
          <a:p>
            <a:pPr marL="0" indent="0" algn="ctr">
              <a:buNone/>
            </a:pPr>
            <a:r>
              <a:rPr lang="en-US" sz="2400" b="1" dirty="0">
                <a:solidFill>
                  <a:srgbClr val="4AACBB"/>
                </a:solidFill>
              </a:rPr>
              <a:t>2</a:t>
            </a:r>
            <a:endParaRPr lang="en-US" sz="2400" dirty="0"/>
          </a:p>
        </p:txBody>
      </p:sp>
      <p:sp>
        <p:nvSpPr>
          <p:cNvPr id="11" name="Text 9"/>
          <p:cNvSpPr/>
          <p:nvPr/>
        </p:nvSpPr>
        <p:spPr>
          <a:xfrm>
            <a:off x="3739896" y="987552"/>
            <a:ext cx="2249424" cy="384048"/>
          </a:xfrm>
          <a:prstGeom prst="rect">
            <a:avLst/>
          </a:prstGeom>
          <a:noFill/>
          <a:ln/>
        </p:spPr>
        <p:txBody>
          <a:bodyPr wrap="square" rtlCol="0" anchor="ctr"/>
          <a:lstStyle/>
          <a:p>
            <a:pPr marL="0" indent="0">
              <a:buNone/>
            </a:pPr>
            <a:r>
              <a:rPr lang="en-US" sz="1200" b="1" dirty="0">
                <a:solidFill>
                  <a:srgbClr val="FFFFFF"/>
                </a:solidFill>
              </a:rPr>
              <a:t>İlk Sözünüz Ne?</a:t>
            </a:r>
            <a:endParaRPr lang="en-US" sz="1200" dirty="0"/>
          </a:p>
        </p:txBody>
      </p:sp>
      <p:sp>
        <p:nvSpPr>
          <p:cNvPr id="12" name="Text 10"/>
          <p:cNvSpPr/>
          <p:nvPr/>
        </p:nvSpPr>
        <p:spPr>
          <a:xfrm>
            <a:off x="3739896" y="1389888"/>
            <a:ext cx="2249424" cy="886968"/>
          </a:xfrm>
          <a:prstGeom prst="rect">
            <a:avLst/>
          </a:prstGeom>
          <a:noFill/>
          <a:ln/>
        </p:spPr>
        <p:txBody>
          <a:bodyPr wrap="square" rtlCol="0" anchor="t"/>
          <a:lstStyle/>
          <a:p>
            <a:pPr marL="0" indent="0">
              <a:buNone/>
            </a:pPr>
            <a:r>
              <a:rPr lang="en-US" sz="1100" dirty="0">
                <a:solidFill>
                  <a:srgbClr val="AACCDD"/>
                </a:solidFill>
              </a:rPr>
              <a:t>Ölüm kelimesini kullanın: 'Mert'in öldüğünü duydunuz, biliyorum.' Gizlemek ikincil </a:t>
            </a:r>
            <a:r>
              <a:rPr lang="en-US" sz="1100" dirty="0" err="1">
                <a:solidFill>
                  <a:srgbClr val="AACCDD"/>
                </a:solidFill>
              </a:rPr>
              <a:t>travma</a:t>
            </a:r>
            <a:r>
              <a:rPr lang="en-US" sz="1100" dirty="0">
                <a:solidFill>
                  <a:srgbClr val="AACCDD"/>
                </a:solidFill>
              </a:rPr>
              <a:t> yaratır.</a:t>
            </a:r>
            <a:endParaRPr lang="en-US" sz="1100" dirty="0"/>
          </a:p>
        </p:txBody>
      </p:sp>
      <p:sp>
        <p:nvSpPr>
          <p:cNvPr id="13" name="Shape 11"/>
          <p:cNvSpPr/>
          <p:nvPr/>
        </p:nvSpPr>
        <p:spPr>
          <a:xfrm>
            <a:off x="6208776" y="896112"/>
            <a:ext cx="2816352" cy="1417320"/>
          </a:xfrm>
          <a:prstGeom prst="rect">
            <a:avLst/>
          </a:prstGeom>
          <a:solidFill>
            <a:srgbClr val="223A54"/>
          </a:solidFill>
          <a:ln w="6350">
            <a:solidFill>
              <a:srgbClr val="2E7D87"/>
            </a:solidFill>
            <a:prstDash val="solid"/>
          </a:ln>
        </p:spPr>
        <p:txBody>
          <a:bodyPr/>
          <a:lstStyle/>
          <a:p>
            <a:endParaRPr lang="tr-TR"/>
          </a:p>
        </p:txBody>
      </p:sp>
      <p:sp>
        <p:nvSpPr>
          <p:cNvPr id="14" name="Text 12"/>
          <p:cNvSpPr/>
          <p:nvPr/>
        </p:nvSpPr>
        <p:spPr>
          <a:xfrm>
            <a:off x="6208776" y="896112"/>
            <a:ext cx="457200" cy="1417320"/>
          </a:xfrm>
          <a:prstGeom prst="rect">
            <a:avLst/>
          </a:prstGeom>
          <a:noFill/>
          <a:ln/>
        </p:spPr>
        <p:txBody>
          <a:bodyPr wrap="square" rtlCol="0" anchor="ctr"/>
          <a:lstStyle/>
          <a:p>
            <a:pPr marL="0" indent="0" algn="ctr">
              <a:buNone/>
            </a:pPr>
            <a:r>
              <a:rPr lang="en-US" sz="2400" b="1" dirty="0">
                <a:solidFill>
                  <a:srgbClr val="4AACBB"/>
                </a:solidFill>
              </a:rPr>
              <a:t>3</a:t>
            </a:r>
            <a:endParaRPr lang="en-US" sz="2400" dirty="0"/>
          </a:p>
        </p:txBody>
      </p:sp>
      <p:sp>
        <p:nvSpPr>
          <p:cNvPr id="15" name="Text 13"/>
          <p:cNvSpPr/>
          <p:nvPr/>
        </p:nvSpPr>
        <p:spPr>
          <a:xfrm>
            <a:off x="6684264" y="987552"/>
            <a:ext cx="2249424" cy="384048"/>
          </a:xfrm>
          <a:prstGeom prst="rect">
            <a:avLst/>
          </a:prstGeom>
          <a:noFill/>
          <a:ln/>
        </p:spPr>
        <p:txBody>
          <a:bodyPr wrap="square" rtlCol="0" anchor="ctr"/>
          <a:lstStyle/>
          <a:p>
            <a:pPr marL="0" indent="0">
              <a:buNone/>
            </a:pPr>
            <a:r>
              <a:rPr lang="en-US" sz="1200" b="1" dirty="0">
                <a:solidFill>
                  <a:srgbClr val="FFFFFF"/>
                </a:solidFill>
              </a:rPr>
              <a:t>Duyguları Yönetmek</a:t>
            </a:r>
            <a:endParaRPr lang="en-US" sz="1200" dirty="0"/>
          </a:p>
        </p:txBody>
      </p:sp>
      <p:sp>
        <p:nvSpPr>
          <p:cNvPr id="16" name="Text 14"/>
          <p:cNvSpPr/>
          <p:nvPr/>
        </p:nvSpPr>
        <p:spPr>
          <a:xfrm>
            <a:off x="6684264" y="1389888"/>
            <a:ext cx="2249424" cy="886968"/>
          </a:xfrm>
          <a:prstGeom prst="rect">
            <a:avLst/>
          </a:prstGeom>
          <a:noFill/>
          <a:ln/>
        </p:spPr>
        <p:txBody>
          <a:bodyPr wrap="square" rtlCol="0" anchor="t"/>
          <a:lstStyle/>
          <a:p>
            <a:pPr marL="0" indent="0">
              <a:buNone/>
            </a:pPr>
            <a:r>
              <a:rPr lang="en-US" sz="1100" dirty="0">
                <a:solidFill>
                  <a:srgbClr val="AACCDD"/>
                </a:solidFill>
              </a:rPr>
              <a:t>Ağlayan, öfkelenen, donuk bakan — hepsine alan açın. 'Hissettikleriniz normal. Ağlayabilirsiniz.'</a:t>
            </a:r>
            <a:endParaRPr lang="en-US" sz="1100" dirty="0"/>
          </a:p>
        </p:txBody>
      </p:sp>
      <p:sp>
        <p:nvSpPr>
          <p:cNvPr id="17" name="Shape 15"/>
          <p:cNvSpPr/>
          <p:nvPr/>
        </p:nvSpPr>
        <p:spPr>
          <a:xfrm>
            <a:off x="320040" y="2468880"/>
            <a:ext cx="4297680" cy="1417320"/>
          </a:xfrm>
          <a:prstGeom prst="rect">
            <a:avLst/>
          </a:prstGeom>
          <a:solidFill>
            <a:srgbClr val="223A54"/>
          </a:solidFill>
          <a:ln w="6350">
            <a:solidFill>
              <a:srgbClr val="2E7D87"/>
            </a:solidFill>
            <a:prstDash val="solid"/>
          </a:ln>
        </p:spPr>
        <p:txBody>
          <a:bodyPr/>
          <a:lstStyle/>
          <a:p>
            <a:endParaRPr lang="tr-TR"/>
          </a:p>
        </p:txBody>
      </p:sp>
      <p:sp>
        <p:nvSpPr>
          <p:cNvPr id="18" name="Text 16"/>
          <p:cNvSpPr/>
          <p:nvPr/>
        </p:nvSpPr>
        <p:spPr>
          <a:xfrm>
            <a:off x="320040" y="2468880"/>
            <a:ext cx="457200" cy="1417320"/>
          </a:xfrm>
          <a:prstGeom prst="rect">
            <a:avLst/>
          </a:prstGeom>
          <a:noFill/>
          <a:ln/>
        </p:spPr>
        <p:txBody>
          <a:bodyPr wrap="square" rtlCol="0" anchor="ctr"/>
          <a:lstStyle/>
          <a:p>
            <a:pPr marL="0" indent="0" algn="ctr">
              <a:buNone/>
            </a:pPr>
            <a:r>
              <a:rPr lang="en-US" sz="2400" b="1" dirty="0">
                <a:solidFill>
                  <a:srgbClr val="4AACBB"/>
                </a:solidFill>
              </a:rPr>
              <a:t>4</a:t>
            </a:r>
            <a:endParaRPr lang="en-US" sz="2400" dirty="0"/>
          </a:p>
        </p:txBody>
      </p:sp>
      <p:sp>
        <p:nvSpPr>
          <p:cNvPr id="19" name="Text 17"/>
          <p:cNvSpPr/>
          <p:nvPr/>
        </p:nvSpPr>
        <p:spPr>
          <a:xfrm>
            <a:off x="795528" y="2560320"/>
            <a:ext cx="3730752" cy="384048"/>
          </a:xfrm>
          <a:prstGeom prst="rect">
            <a:avLst/>
          </a:prstGeom>
          <a:noFill/>
          <a:ln/>
        </p:spPr>
        <p:txBody>
          <a:bodyPr wrap="square" rtlCol="0" anchor="ctr"/>
          <a:lstStyle/>
          <a:p>
            <a:pPr marL="0" indent="0">
              <a:buNone/>
            </a:pPr>
            <a:r>
              <a:rPr lang="en-US" sz="1200" b="1" dirty="0">
                <a:solidFill>
                  <a:srgbClr val="FFFFFF"/>
                </a:solidFill>
              </a:rPr>
              <a:t>Riski Taramak</a:t>
            </a:r>
            <a:endParaRPr lang="en-US" sz="1200" dirty="0"/>
          </a:p>
        </p:txBody>
      </p:sp>
      <p:sp>
        <p:nvSpPr>
          <p:cNvPr id="20" name="Text 18"/>
          <p:cNvSpPr/>
          <p:nvPr/>
        </p:nvSpPr>
        <p:spPr>
          <a:xfrm>
            <a:off x="795528" y="2962656"/>
            <a:ext cx="3730752" cy="886968"/>
          </a:xfrm>
          <a:prstGeom prst="rect">
            <a:avLst/>
          </a:prstGeom>
          <a:noFill/>
          <a:ln/>
        </p:spPr>
        <p:txBody>
          <a:bodyPr wrap="square" rtlCol="0" anchor="t"/>
          <a:lstStyle/>
          <a:p>
            <a:pPr marL="0" indent="0">
              <a:buNone/>
            </a:pPr>
            <a:r>
              <a:rPr lang="en-US" sz="1100" dirty="0">
                <a:solidFill>
                  <a:srgbClr val="AACCDD"/>
                </a:solidFill>
              </a:rPr>
              <a:t>Grubu gözlemleyin. Aşırı veya hiç tepki vermeyenleri belirleyin → bireysel görüşme.</a:t>
            </a:r>
            <a:endParaRPr lang="en-US" sz="1100" dirty="0"/>
          </a:p>
        </p:txBody>
      </p:sp>
      <p:sp>
        <p:nvSpPr>
          <p:cNvPr id="21" name="Shape 19"/>
          <p:cNvSpPr/>
          <p:nvPr/>
        </p:nvSpPr>
        <p:spPr>
          <a:xfrm>
            <a:off x="4782312" y="2468880"/>
            <a:ext cx="4297680" cy="1417320"/>
          </a:xfrm>
          <a:prstGeom prst="rect">
            <a:avLst/>
          </a:prstGeom>
          <a:solidFill>
            <a:srgbClr val="223A54"/>
          </a:solidFill>
          <a:ln w="6350">
            <a:solidFill>
              <a:srgbClr val="2E7D87"/>
            </a:solidFill>
            <a:prstDash val="solid"/>
          </a:ln>
        </p:spPr>
        <p:txBody>
          <a:bodyPr/>
          <a:lstStyle/>
          <a:p>
            <a:endParaRPr lang="tr-TR"/>
          </a:p>
        </p:txBody>
      </p:sp>
      <p:sp>
        <p:nvSpPr>
          <p:cNvPr id="22" name="Text 20"/>
          <p:cNvSpPr/>
          <p:nvPr/>
        </p:nvSpPr>
        <p:spPr>
          <a:xfrm>
            <a:off x="4782312" y="2468880"/>
            <a:ext cx="457200" cy="1417320"/>
          </a:xfrm>
          <a:prstGeom prst="rect">
            <a:avLst/>
          </a:prstGeom>
          <a:noFill/>
          <a:ln/>
        </p:spPr>
        <p:txBody>
          <a:bodyPr wrap="square" rtlCol="0" anchor="ctr"/>
          <a:lstStyle/>
          <a:p>
            <a:pPr marL="0" indent="0" algn="ctr">
              <a:buNone/>
            </a:pPr>
            <a:r>
              <a:rPr lang="en-US" sz="2400" b="1" dirty="0">
                <a:solidFill>
                  <a:srgbClr val="4AACBB"/>
                </a:solidFill>
              </a:rPr>
              <a:t>5</a:t>
            </a:r>
            <a:endParaRPr lang="en-US" sz="2400" dirty="0"/>
          </a:p>
        </p:txBody>
      </p:sp>
      <p:sp>
        <p:nvSpPr>
          <p:cNvPr id="23" name="Text 21"/>
          <p:cNvSpPr/>
          <p:nvPr/>
        </p:nvSpPr>
        <p:spPr>
          <a:xfrm>
            <a:off x="5257800" y="2560320"/>
            <a:ext cx="3730752" cy="384048"/>
          </a:xfrm>
          <a:prstGeom prst="rect">
            <a:avLst/>
          </a:prstGeom>
          <a:noFill/>
          <a:ln/>
        </p:spPr>
        <p:txBody>
          <a:bodyPr wrap="square" rtlCol="0" anchor="ctr"/>
          <a:lstStyle/>
          <a:p>
            <a:pPr marL="0" indent="0">
              <a:buNone/>
            </a:pPr>
            <a:r>
              <a:rPr lang="en-US" sz="1200" b="1" dirty="0">
                <a:solidFill>
                  <a:srgbClr val="FFFFFF"/>
                </a:solidFill>
              </a:rPr>
              <a:t>Kapanış</a:t>
            </a:r>
            <a:endParaRPr lang="en-US" sz="1200" dirty="0"/>
          </a:p>
        </p:txBody>
      </p:sp>
      <p:sp>
        <p:nvSpPr>
          <p:cNvPr id="24" name="Text 22"/>
          <p:cNvSpPr/>
          <p:nvPr/>
        </p:nvSpPr>
        <p:spPr>
          <a:xfrm>
            <a:off x="5257800" y="2962656"/>
            <a:ext cx="3730752" cy="886968"/>
          </a:xfrm>
          <a:prstGeom prst="rect">
            <a:avLst/>
          </a:prstGeom>
          <a:noFill/>
          <a:ln/>
        </p:spPr>
        <p:txBody>
          <a:bodyPr wrap="square" rtlCol="0" anchor="t"/>
          <a:lstStyle/>
          <a:p>
            <a:pPr marL="0" indent="0">
              <a:buNone/>
            </a:pPr>
            <a:r>
              <a:rPr lang="en-US" sz="1100" dirty="0">
                <a:solidFill>
                  <a:srgbClr val="AACCDD"/>
                </a:solidFill>
              </a:rPr>
              <a:t>'Kendini kötü hisseden beni görebilir.' Ertesi gün kontrol sözü verin.</a:t>
            </a:r>
            <a:endParaRPr lang="en-US" sz="1100" dirty="0"/>
          </a:p>
        </p:txBody>
      </p:sp>
      <p:sp>
        <p:nvSpPr>
          <p:cNvPr id="25" name="Text 23"/>
          <p:cNvSpPr/>
          <p:nvPr/>
        </p:nvSpPr>
        <p:spPr>
          <a:xfrm>
            <a:off x="365760" y="4855464"/>
            <a:ext cx="8412480" cy="256032"/>
          </a:xfrm>
          <a:prstGeom prst="rect">
            <a:avLst/>
          </a:prstGeom>
          <a:noFill/>
          <a:ln/>
        </p:spPr>
        <p:txBody>
          <a:bodyPr wrap="square" rtlCol="0" anchor="ctr"/>
          <a:lstStyle/>
          <a:p>
            <a:pPr marL="0" indent="0" algn="r">
              <a:buNone/>
            </a:pPr>
            <a:r>
              <a:rPr lang="en-US" sz="900" dirty="0">
                <a:solidFill>
                  <a:srgbClr val="FFFFFF"/>
                </a:solidFill>
              </a:rPr>
              <a:t>Prof. Dr. Mustafa Uslu  ·  ALKÜ PDR</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Pratik Araç Kutusu — PD'nin Cebi</a:t>
            </a:r>
            <a:endParaRPr lang="en-US" sz="2100" dirty="0"/>
          </a:p>
        </p:txBody>
      </p:sp>
      <p:sp>
        <p:nvSpPr>
          <p:cNvPr id="4" name="Text 2"/>
          <p:cNvSpPr/>
          <p:nvPr/>
        </p:nvSpPr>
        <p:spPr>
          <a:xfrm>
            <a:off x="320040" y="640080"/>
            <a:ext cx="8503920" cy="256032"/>
          </a:xfrm>
          <a:prstGeom prst="rect">
            <a:avLst/>
          </a:prstGeom>
          <a:noFill/>
          <a:ln/>
        </p:spPr>
        <p:txBody>
          <a:bodyPr wrap="square" rtlCol="0" anchor="ctr"/>
          <a:lstStyle/>
          <a:p>
            <a:pPr marL="0" indent="0">
              <a:buNone/>
            </a:pPr>
            <a:r>
              <a:rPr lang="en-US" sz="1100" i="1" dirty="0">
                <a:solidFill>
                  <a:srgbClr val="2E7D87"/>
                </a:solidFill>
              </a:rPr>
              <a:t>Bu araçların dijital versiyonları için e-posta ile iletişime geçin</a:t>
            </a:r>
            <a:endParaRPr lang="en-US" sz="1100" dirty="0"/>
          </a:p>
        </p:txBody>
      </p:sp>
      <p:sp>
        <p:nvSpPr>
          <p:cNvPr id="5" name="Shape 3"/>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6" name="Text 4"/>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7" name="Shape 5"/>
          <p:cNvSpPr/>
          <p:nvPr/>
        </p:nvSpPr>
        <p:spPr>
          <a:xfrm>
            <a:off x="274320" y="960120"/>
            <a:ext cx="2816352" cy="1481328"/>
          </a:xfrm>
          <a:prstGeom prst="rect">
            <a:avLst/>
          </a:prstGeom>
          <a:solidFill>
            <a:srgbClr val="F5F8FA"/>
          </a:solidFill>
          <a:ln w="6350">
            <a:solidFill>
              <a:srgbClr val="D4E2EC"/>
            </a:solidFill>
            <a:prstDash val="solid"/>
          </a:ln>
        </p:spPr>
        <p:txBody>
          <a:bodyPr/>
          <a:lstStyle/>
          <a:p>
            <a:endParaRPr lang="tr-TR"/>
          </a:p>
        </p:txBody>
      </p:sp>
      <p:sp>
        <p:nvSpPr>
          <p:cNvPr id="8" name="Shape 6"/>
          <p:cNvSpPr/>
          <p:nvPr/>
        </p:nvSpPr>
        <p:spPr>
          <a:xfrm>
            <a:off x="274320" y="960120"/>
            <a:ext cx="2816352" cy="475488"/>
          </a:xfrm>
          <a:prstGeom prst="rect">
            <a:avLst/>
          </a:prstGeom>
          <a:solidFill>
            <a:srgbClr val="A93226"/>
          </a:solidFill>
          <a:ln w="6350">
            <a:solidFill>
              <a:srgbClr val="A93226"/>
            </a:solidFill>
            <a:prstDash val="solid"/>
          </a:ln>
        </p:spPr>
        <p:txBody>
          <a:bodyPr/>
          <a:lstStyle/>
          <a:p>
            <a:endParaRPr lang="tr-TR"/>
          </a:p>
        </p:txBody>
      </p:sp>
      <p:sp>
        <p:nvSpPr>
          <p:cNvPr id="9" name="Text 7"/>
          <p:cNvSpPr/>
          <p:nvPr/>
        </p:nvSpPr>
        <p:spPr>
          <a:xfrm>
            <a:off x="365760" y="996696"/>
            <a:ext cx="2633472" cy="274320"/>
          </a:xfrm>
          <a:prstGeom prst="rect">
            <a:avLst/>
          </a:prstGeom>
          <a:noFill/>
          <a:ln/>
        </p:spPr>
        <p:txBody>
          <a:bodyPr wrap="square" rtlCol="0" anchor="ctr"/>
          <a:lstStyle/>
          <a:p>
            <a:pPr marL="0" indent="0">
              <a:buNone/>
            </a:pPr>
            <a:r>
              <a:rPr lang="en-US" sz="1150" b="1" dirty="0">
                <a:solidFill>
                  <a:srgbClr val="FFFFFF"/>
                </a:solidFill>
              </a:rPr>
              <a:t>C-SSRS (Türkçe)</a:t>
            </a:r>
            <a:endParaRPr lang="en-US" sz="1150" dirty="0"/>
          </a:p>
        </p:txBody>
      </p:sp>
      <p:sp>
        <p:nvSpPr>
          <p:cNvPr id="10" name="Text 8"/>
          <p:cNvSpPr/>
          <p:nvPr/>
        </p:nvSpPr>
        <p:spPr>
          <a:xfrm>
            <a:off x="365760" y="1261872"/>
            <a:ext cx="2633472" cy="173736"/>
          </a:xfrm>
          <a:prstGeom prst="rect">
            <a:avLst/>
          </a:prstGeom>
          <a:noFill/>
          <a:ln/>
        </p:spPr>
        <p:txBody>
          <a:bodyPr wrap="square" rtlCol="0" anchor="t"/>
          <a:lstStyle/>
          <a:p>
            <a:pPr marL="0" indent="0">
              <a:buNone/>
            </a:pPr>
            <a:r>
              <a:rPr lang="en-US" sz="900" dirty="0">
                <a:solidFill>
                  <a:srgbClr val="DDEEF2"/>
                </a:solidFill>
              </a:rPr>
              <a:t>Columbia İntihar Değerlendirmesi</a:t>
            </a:r>
            <a:endParaRPr lang="en-US" sz="900" dirty="0"/>
          </a:p>
        </p:txBody>
      </p:sp>
      <p:sp>
        <p:nvSpPr>
          <p:cNvPr id="11" name="Text 9"/>
          <p:cNvSpPr/>
          <p:nvPr/>
        </p:nvSpPr>
        <p:spPr>
          <a:xfrm>
            <a:off x="365760" y="1472184"/>
            <a:ext cx="2633472" cy="932688"/>
          </a:xfrm>
          <a:prstGeom prst="rect">
            <a:avLst/>
          </a:prstGeom>
          <a:noFill/>
          <a:ln/>
        </p:spPr>
        <p:txBody>
          <a:bodyPr wrap="square" rtlCol="0" anchor="t"/>
          <a:lstStyle/>
          <a:p>
            <a:pPr marL="0" indent="0">
              <a:buNone/>
            </a:pPr>
            <a:r>
              <a:rPr lang="en-US" sz="1050" dirty="0">
                <a:solidFill>
                  <a:srgbClr val="1A2A3A"/>
                </a:solidFill>
              </a:rPr>
              <a:t>Kılınçaslan ve ark. (2018) uyarlaması</a:t>
            </a:r>
            <a:endParaRPr lang="en-US" sz="1050" dirty="0"/>
          </a:p>
          <a:p>
            <a:pPr marL="0" indent="0">
              <a:buNone/>
            </a:pPr>
            <a:r>
              <a:rPr lang="en-US" sz="1050" dirty="0">
                <a:solidFill>
                  <a:srgbClr val="1A2A3A"/>
                </a:solidFill>
              </a:rPr>
              <a:t>Kullanım: Bireysel görüşme</a:t>
            </a:r>
            <a:endParaRPr lang="en-US" sz="1050" dirty="0"/>
          </a:p>
          <a:p>
            <a:pPr marL="0" indent="0">
              <a:buNone/>
            </a:pPr>
            <a:r>
              <a:rPr lang="en-US" sz="1050" dirty="0">
                <a:solidFill>
                  <a:srgbClr val="1A2A3A"/>
                </a:solidFill>
              </a:rPr>
              <a:t>Kaynak: cssrs.columbia.edu</a:t>
            </a:r>
            <a:endParaRPr lang="en-US" sz="1050" dirty="0"/>
          </a:p>
        </p:txBody>
      </p:sp>
      <p:sp>
        <p:nvSpPr>
          <p:cNvPr id="12" name="Shape 10"/>
          <p:cNvSpPr/>
          <p:nvPr/>
        </p:nvSpPr>
        <p:spPr>
          <a:xfrm>
            <a:off x="3218688" y="960120"/>
            <a:ext cx="2816352" cy="1481328"/>
          </a:xfrm>
          <a:prstGeom prst="rect">
            <a:avLst/>
          </a:prstGeom>
          <a:solidFill>
            <a:srgbClr val="F5F8FA"/>
          </a:solidFill>
          <a:ln w="6350">
            <a:solidFill>
              <a:srgbClr val="D4E2EC"/>
            </a:solidFill>
            <a:prstDash val="solid"/>
          </a:ln>
        </p:spPr>
        <p:txBody>
          <a:bodyPr/>
          <a:lstStyle/>
          <a:p>
            <a:endParaRPr lang="tr-TR"/>
          </a:p>
        </p:txBody>
      </p:sp>
      <p:sp>
        <p:nvSpPr>
          <p:cNvPr id="13" name="Shape 11"/>
          <p:cNvSpPr/>
          <p:nvPr/>
        </p:nvSpPr>
        <p:spPr>
          <a:xfrm>
            <a:off x="3218688" y="960120"/>
            <a:ext cx="2816352" cy="475488"/>
          </a:xfrm>
          <a:prstGeom prst="rect">
            <a:avLst/>
          </a:prstGeom>
          <a:solidFill>
            <a:srgbClr val="5B2C6F"/>
          </a:solidFill>
          <a:ln w="6350">
            <a:solidFill>
              <a:srgbClr val="5B2C6F"/>
            </a:solidFill>
            <a:prstDash val="solid"/>
          </a:ln>
        </p:spPr>
        <p:txBody>
          <a:bodyPr/>
          <a:lstStyle/>
          <a:p>
            <a:endParaRPr lang="tr-TR"/>
          </a:p>
        </p:txBody>
      </p:sp>
      <p:sp>
        <p:nvSpPr>
          <p:cNvPr id="14" name="Text 12"/>
          <p:cNvSpPr/>
          <p:nvPr/>
        </p:nvSpPr>
        <p:spPr>
          <a:xfrm>
            <a:off x="3310128" y="996696"/>
            <a:ext cx="2633472" cy="274320"/>
          </a:xfrm>
          <a:prstGeom prst="rect">
            <a:avLst/>
          </a:prstGeom>
          <a:noFill/>
          <a:ln/>
        </p:spPr>
        <p:txBody>
          <a:bodyPr wrap="square" rtlCol="0" anchor="ctr"/>
          <a:lstStyle/>
          <a:p>
            <a:pPr marL="0" indent="0">
              <a:buNone/>
            </a:pPr>
            <a:r>
              <a:rPr lang="en-US" sz="1150" b="1" dirty="0">
                <a:solidFill>
                  <a:srgbClr val="FFFFFF"/>
                </a:solidFill>
              </a:rPr>
              <a:t>DDWW Formu</a:t>
            </a:r>
            <a:endParaRPr lang="en-US" sz="1150" dirty="0"/>
          </a:p>
        </p:txBody>
      </p:sp>
      <p:sp>
        <p:nvSpPr>
          <p:cNvPr id="15" name="Text 13"/>
          <p:cNvSpPr/>
          <p:nvPr/>
        </p:nvSpPr>
        <p:spPr>
          <a:xfrm>
            <a:off x="3310128" y="1261872"/>
            <a:ext cx="2633472" cy="173736"/>
          </a:xfrm>
          <a:prstGeom prst="rect">
            <a:avLst/>
          </a:prstGeom>
          <a:noFill/>
          <a:ln/>
        </p:spPr>
        <p:txBody>
          <a:bodyPr wrap="square" rtlCol="0" anchor="t"/>
          <a:lstStyle/>
          <a:p>
            <a:pPr marL="0" indent="0">
              <a:buNone/>
            </a:pPr>
            <a:r>
              <a:rPr lang="en-US" sz="900" dirty="0">
                <a:solidFill>
                  <a:srgbClr val="DDEEF2"/>
                </a:solidFill>
              </a:rPr>
              <a:t>Çizimle Yas İşleme</a:t>
            </a:r>
            <a:endParaRPr lang="en-US" sz="900" dirty="0"/>
          </a:p>
        </p:txBody>
      </p:sp>
      <p:sp>
        <p:nvSpPr>
          <p:cNvPr id="16" name="Text 14"/>
          <p:cNvSpPr/>
          <p:nvPr/>
        </p:nvSpPr>
        <p:spPr>
          <a:xfrm>
            <a:off x="3310128" y="1472184"/>
            <a:ext cx="2633472" cy="932688"/>
          </a:xfrm>
          <a:prstGeom prst="rect">
            <a:avLst/>
          </a:prstGeom>
          <a:noFill/>
          <a:ln/>
        </p:spPr>
        <p:txBody>
          <a:bodyPr wrap="square" rtlCol="0" anchor="t"/>
          <a:lstStyle/>
          <a:p>
            <a:pPr marL="0" indent="0">
              <a:buNone/>
            </a:pPr>
            <a:r>
              <a:rPr lang="en-US" sz="1050" dirty="0">
                <a:solidFill>
                  <a:srgbClr val="1A2A3A"/>
                </a:solidFill>
              </a:rPr>
              <a:t>Çiz · Konuş · Yaz · Tanıklık</a:t>
            </a:r>
            <a:endParaRPr lang="en-US" sz="1050" dirty="0"/>
          </a:p>
          <a:p>
            <a:pPr marL="0" indent="0">
              <a:buNone/>
            </a:pPr>
            <a:r>
              <a:rPr lang="en-US" sz="1050" dirty="0">
                <a:solidFill>
                  <a:srgbClr val="1A2A3A"/>
                </a:solidFill>
              </a:rPr>
              <a:t>Kullanım: Bireysel &amp; grup</a:t>
            </a:r>
            <a:endParaRPr lang="en-US" sz="1050" dirty="0"/>
          </a:p>
          <a:p>
            <a:pPr marL="0" indent="0">
              <a:buNone/>
            </a:pPr>
            <a:r>
              <a:rPr lang="en-US" sz="1050" dirty="0">
                <a:solidFill>
                  <a:srgbClr val="1A2A3A"/>
                </a:solidFill>
              </a:rPr>
              <a:t>Kaynak: Salloum (2015)</a:t>
            </a:r>
            <a:endParaRPr lang="en-US" sz="1050" dirty="0"/>
          </a:p>
        </p:txBody>
      </p:sp>
      <p:sp>
        <p:nvSpPr>
          <p:cNvPr id="17" name="Shape 15"/>
          <p:cNvSpPr/>
          <p:nvPr/>
        </p:nvSpPr>
        <p:spPr>
          <a:xfrm>
            <a:off x="6163056" y="960120"/>
            <a:ext cx="2816352" cy="1481328"/>
          </a:xfrm>
          <a:prstGeom prst="rect">
            <a:avLst/>
          </a:prstGeom>
          <a:solidFill>
            <a:srgbClr val="F5F8FA"/>
          </a:solidFill>
          <a:ln w="6350">
            <a:solidFill>
              <a:srgbClr val="D4E2EC"/>
            </a:solidFill>
            <a:prstDash val="solid"/>
          </a:ln>
        </p:spPr>
        <p:txBody>
          <a:bodyPr/>
          <a:lstStyle/>
          <a:p>
            <a:endParaRPr lang="tr-TR"/>
          </a:p>
        </p:txBody>
      </p:sp>
      <p:sp>
        <p:nvSpPr>
          <p:cNvPr id="18" name="Shape 16"/>
          <p:cNvSpPr/>
          <p:nvPr/>
        </p:nvSpPr>
        <p:spPr>
          <a:xfrm>
            <a:off x="6163056" y="960120"/>
            <a:ext cx="2816352" cy="475488"/>
          </a:xfrm>
          <a:prstGeom prst="rect">
            <a:avLst/>
          </a:prstGeom>
          <a:solidFill>
            <a:srgbClr val="2E7D87"/>
          </a:solidFill>
          <a:ln w="6350">
            <a:solidFill>
              <a:srgbClr val="2E7D87"/>
            </a:solidFill>
            <a:prstDash val="solid"/>
          </a:ln>
        </p:spPr>
        <p:txBody>
          <a:bodyPr/>
          <a:lstStyle/>
          <a:p>
            <a:endParaRPr lang="tr-TR"/>
          </a:p>
        </p:txBody>
      </p:sp>
      <p:sp>
        <p:nvSpPr>
          <p:cNvPr id="19" name="Text 17"/>
          <p:cNvSpPr/>
          <p:nvPr/>
        </p:nvSpPr>
        <p:spPr>
          <a:xfrm>
            <a:off x="6254496" y="996696"/>
            <a:ext cx="2633472" cy="274320"/>
          </a:xfrm>
          <a:prstGeom prst="rect">
            <a:avLst/>
          </a:prstGeom>
          <a:noFill/>
          <a:ln/>
        </p:spPr>
        <p:txBody>
          <a:bodyPr wrap="square" rtlCol="0" anchor="ctr"/>
          <a:lstStyle/>
          <a:p>
            <a:pPr marL="0" indent="0">
              <a:buNone/>
            </a:pPr>
            <a:r>
              <a:rPr lang="en-US" sz="1150" b="1" dirty="0">
                <a:solidFill>
                  <a:srgbClr val="FFFFFF"/>
                </a:solidFill>
              </a:rPr>
              <a:t>Güvenlik Planı</a:t>
            </a:r>
            <a:endParaRPr lang="en-US" sz="1150" dirty="0"/>
          </a:p>
        </p:txBody>
      </p:sp>
      <p:sp>
        <p:nvSpPr>
          <p:cNvPr id="20" name="Text 18"/>
          <p:cNvSpPr/>
          <p:nvPr/>
        </p:nvSpPr>
        <p:spPr>
          <a:xfrm>
            <a:off x="6254496" y="1261872"/>
            <a:ext cx="2633472" cy="173736"/>
          </a:xfrm>
          <a:prstGeom prst="rect">
            <a:avLst/>
          </a:prstGeom>
          <a:noFill/>
          <a:ln/>
        </p:spPr>
        <p:txBody>
          <a:bodyPr wrap="square" rtlCol="0" anchor="t"/>
          <a:lstStyle/>
          <a:p>
            <a:pPr marL="0" indent="0">
              <a:buNone/>
            </a:pPr>
            <a:r>
              <a:rPr lang="en-US" sz="900" dirty="0">
                <a:solidFill>
                  <a:srgbClr val="DDEEF2"/>
                </a:solidFill>
              </a:rPr>
              <a:t>Stanley-Brown (6 adım)</a:t>
            </a:r>
            <a:endParaRPr lang="en-US" sz="900" dirty="0"/>
          </a:p>
        </p:txBody>
      </p:sp>
      <p:sp>
        <p:nvSpPr>
          <p:cNvPr id="21" name="Text 19"/>
          <p:cNvSpPr/>
          <p:nvPr/>
        </p:nvSpPr>
        <p:spPr>
          <a:xfrm>
            <a:off x="6254496" y="1472184"/>
            <a:ext cx="2633472" cy="932688"/>
          </a:xfrm>
          <a:prstGeom prst="rect">
            <a:avLst/>
          </a:prstGeom>
          <a:noFill/>
          <a:ln/>
        </p:spPr>
        <p:txBody>
          <a:bodyPr wrap="square" rtlCol="0" anchor="t"/>
          <a:lstStyle/>
          <a:p>
            <a:pPr marL="0" indent="0">
              <a:buNone/>
            </a:pPr>
            <a:r>
              <a:rPr lang="en-US" sz="1050" dirty="0">
                <a:solidFill>
                  <a:srgbClr val="1A2A3A"/>
                </a:solidFill>
              </a:rPr>
              <a:t>Öğrenciyle birlikte doldurulur, kopyası verilir</a:t>
            </a:r>
            <a:endParaRPr lang="en-US" sz="1050" dirty="0"/>
          </a:p>
          <a:p>
            <a:pPr marL="0" indent="0">
              <a:buNone/>
            </a:pPr>
            <a:r>
              <a:rPr lang="en-US" sz="1050" dirty="0">
                <a:solidFill>
                  <a:srgbClr val="1A2A3A"/>
                </a:solidFill>
              </a:rPr>
              <a:t>Kullanım: Yüksek riskli öğrenci</a:t>
            </a:r>
            <a:endParaRPr lang="en-US" sz="1050" dirty="0"/>
          </a:p>
          <a:p>
            <a:pPr marL="0" indent="0">
              <a:buNone/>
            </a:pPr>
            <a:r>
              <a:rPr lang="en-US" sz="1050" dirty="0">
                <a:solidFill>
                  <a:srgbClr val="1A2A3A"/>
                </a:solidFill>
              </a:rPr>
              <a:t>Kaynak: safetyplanningintervention.com</a:t>
            </a:r>
            <a:endParaRPr lang="en-US" sz="1050" dirty="0"/>
          </a:p>
        </p:txBody>
      </p:sp>
      <p:sp>
        <p:nvSpPr>
          <p:cNvPr id="22" name="Shape 20"/>
          <p:cNvSpPr/>
          <p:nvPr/>
        </p:nvSpPr>
        <p:spPr>
          <a:xfrm>
            <a:off x="274320" y="2532888"/>
            <a:ext cx="2816352" cy="1481328"/>
          </a:xfrm>
          <a:prstGeom prst="rect">
            <a:avLst/>
          </a:prstGeom>
          <a:solidFill>
            <a:srgbClr val="F5F8FA"/>
          </a:solidFill>
          <a:ln w="6350">
            <a:solidFill>
              <a:srgbClr val="D4E2EC"/>
            </a:solidFill>
            <a:prstDash val="solid"/>
          </a:ln>
        </p:spPr>
        <p:txBody>
          <a:bodyPr/>
          <a:lstStyle/>
          <a:p>
            <a:endParaRPr lang="tr-TR"/>
          </a:p>
        </p:txBody>
      </p:sp>
      <p:sp>
        <p:nvSpPr>
          <p:cNvPr id="23" name="Shape 21"/>
          <p:cNvSpPr/>
          <p:nvPr/>
        </p:nvSpPr>
        <p:spPr>
          <a:xfrm>
            <a:off x="274320" y="2532888"/>
            <a:ext cx="2816352" cy="475488"/>
          </a:xfrm>
          <a:prstGeom prst="rect">
            <a:avLst/>
          </a:prstGeom>
          <a:solidFill>
            <a:srgbClr val="1B3A5C"/>
          </a:solidFill>
          <a:ln w="6350">
            <a:solidFill>
              <a:srgbClr val="1B3A5C"/>
            </a:solidFill>
            <a:prstDash val="solid"/>
          </a:ln>
        </p:spPr>
        <p:txBody>
          <a:bodyPr/>
          <a:lstStyle/>
          <a:p>
            <a:endParaRPr lang="tr-TR"/>
          </a:p>
        </p:txBody>
      </p:sp>
      <p:sp>
        <p:nvSpPr>
          <p:cNvPr id="24" name="Text 22"/>
          <p:cNvSpPr/>
          <p:nvPr/>
        </p:nvSpPr>
        <p:spPr>
          <a:xfrm>
            <a:off x="365760" y="2569464"/>
            <a:ext cx="2633472" cy="274320"/>
          </a:xfrm>
          <a:prstGeom prst="rect">
            <a:avLst/>
          </a:prstGeom>
          <a:noFill/>
          <a:ln/>
        </p:spPr>
        <p:txBody>
          <a:bodyPr wrap="square" rtlCol="0" anchor="ctr"/>
          <a:lstStyle/>
          <a:p>
            <a:pPr marL="0" indent="0">
              <a:buNone/>
            </a:pPr>
            <a:r>
              <a:rPr lang="en-US" sz="1150" b="1" dirty="0">
                <a:solidFill>
                  <a:srgbClr val="FFFFFF"/>
                </a:solidFill>
              </a:rPr>
              <a:t>Öğretmen Brifingi</a:t>
            </a:r>
            <a:endParaRPr lang="en-US" sz="1150" dirty="0"/>
          </a:p>
        </p:txBody>
      </p:sp>
      <p:sp>
        <p:nvSpPr>
          <p:cNvPr id="25" name="Text 23"/>
          <p:cNvSpPr/>
          <p:nvPr/>
        </p:nvSpPr>
        <p:spPr>
          <a:xfrm>
            <a:off x="365760" y="2834640"/>
            <a:ext cx="2633472" cy="173736"/>
          </a:xfrm>
          <a:prstGeom prst="rect">
            <a:avLst/>
          </a:prstGeom>
          <a:noFill/>
          <a:ln/>
        </p:spPr>
        <p:txBody>
          <a:bodyPr wrap="square" rtlCol="0" anchor="t"/>
          <a:lstStyle/>
          <a:p>
            <a:pPr marL="0" indent="0">
              <a:buNone/>
            </a:pPr>
            <a:r>
              <a:rPr lang="en-US" sz="900" dirty="0">
                <a:solidFill>
                  <a:srgbClr val="DDEEF2"/>
                </a:solidFill>
              </a:rPr>
              <a:t>Hazır Şablon</a:t>
            </a:r>
            <a:endParaRPr lang="en-US" sz="900" dirty="0"/>
          </a:p>
        </p:txBody>
      </p:sp>
      <p:sp>
        <p:nvSpPr>
          <p:cNvPr id="26" name="Text 24"/>
          <p:cNvSpPr/>
          <p:nvPr/>
        </p:nvSpPr>
        <p:spPr>
          <a:xfrm>
            <a:off x="365760" y="3044952"/>
            <a:ext cx="2633472" cy="932688"/>
          </a:xfrm>
          <a:prstGeom prst="rect">
            <a:avLst/>
          </a:prstGeom>
          <a:noFill/>
          <a:ln/>
        </p:spPr>
        <p:txBody>
          <a:bodyPr wrap="square" rtlCol="0" anchor="t"/>
          <a:lstStyle/>
          <a:p>
            <a:pPr marL="0" indent="0">
              <a:buNone/>
            </a:pPr>
            <a:r>
              <a:rPr lang="en-US" sz="1050" dirty="0">
                <a:solidFill>
                  <a:srgbClr val="1A2A3A"/>
                </a:solidFill>
              </a:rPr>
              <a:t>Kriz sonrası sınıfta söylenecekler</a:t>
            </a:r>
            <a:endParaRPr lang="en-US" sz="1050" dirty="0"/>
          </a:p>
          <a:p>
            <a:pPr marL="0" indent="0">
              <a:buNone/>
            </a:pPr>
            <a:r>
              <a:rPr lang="en-US" sz="1050" dirty="0">
                <a:solidFill>
                  <a:srgbClr val="1A2A3A"/>
                </a:solidFill>
              </a:rPr>
              <a:t>Kullanım: Öğretmen desteği</a:t>
            </a:r>
            <a:endParaRPr lang="en-US" sz="1050" dirty="0"/>
          </a:p>
          <a:p>
            <a:pPr marL="0" indent="0">
              <a:buNone/>
            </a:pPr>
            <a:r>
              <a:rPr lang="en-US" sz="1050" dirty="0">
                <a:solidFill>
                  <a:srgbClr val="1A2A3A"/>
                </a:solidFill>
              </a:rPr>
              <a:t>→ Sunumla birlikte gönderilecek</a:t>
            </a:r>
            <a:endParaRPr lang="en-US" sz="1050" dirty="0"/>
          </a:p>
        </p:txBody>
      </p:sp>
      <p:sp>
        <p:nvSpPr>
          <p:cNvPr id="27" name="Shape 25"/>
          <p:cNvSpPr/>
          <p:nvPr/>
        </p:nvSpPr>
        <p:spPr>
          <a:xfrm>
            <a:off x="3218688" y="2532888"/>
            <a:ext cx="2816352" cy="1481328"/>
          </a:xfrm>
          <a:prstGeom prst="rect">
            <a:avLst/>
          </a:prstGeom>
          <a:solidFill>
            <a:srgbClr val="F5F8FA"/>
          </a:solidFill>
          <a:ln w="6350">
            <a:solidFill>
              <a:srgbClr val="D4E2EC"/>
            </a:solidFill>
            <a:prstDash val="solid"/>
          </a:ln>
        </p:spPr>
        <p:txBody>
          <a:bodyPr/>
          <a:lstStyle/>
          <a:p>
            <a:endParaRPr lang="tr-TR"/>
          </a:p>
        </p:txBody>
      </p:sp>
      <p:sp>
        <p:nvSpPr>
          <p:cNvPr id="28" name="Shape 26"/>
          <p:cNvSpPr/>
          <p:nvPr/>
        </p:nvSpPr>
        <p:spPr>
          <a:xfrm>
            <a:off x="3218688" y="2532888"/>
            <a:ext cx="2816352" cy="475488"/>
          </a:xfrm>
          <a:prstGeom prst="rect">
            <a:avLst/>
          </a:prstGeom>
          <a:solidFill>
            <a:srgbClr val="C9822A"/>
          </a:solidFill>
          <a:ln w="6350">
            <a:solidFill>
              <a:srgbClr val="C9822A"/>
            </a:solidFill>
            <a:prstDash val="solid"/>
          </a:ln>
        </p:spPr>
        <p:txBody>
          <a:bodyPr/>
          <a:lstStyle/>
          <a:p>
            <a:endParaRPr lang="tr-TR"/>
          </a:p>
        </p:txBody>
      </p:sp>
      <p:sp>
        <p:nvSpPr>
          <p:cNvPr id="29" name="Text 27"/>
          <p:cNvSpPr/>
          <p:nvPr/>
        </p:nvSpPr>
        <p:spPr>
          <a:xfrm>
            <a:off x="3310128" y="2569464"/>
            <a:ext cx="2633472" cy="274320"/>
          </a:xfrm>
          <a:prstGeom prst="rect">
            <a:avLst/>
          </a:prstGeom>
          <a:noFill/>
          <a:ln/>
        </p:spPr>
        <p:txBody>
          <a:bodyPr wrap="square" rtlCol="0" anchor="ctr"/>
          <a:lstStyle/>
          <a:p>
            <a:pPr marL="0" indent="0">
              <a:buNone/>
            </a:pPr>
            <a:r>
              <a:rPr lang="en-US" sz="1150" b="1" dirty="0">
                <a:solidFill>
                  <a:srgbClr val="FFFFFF"/>
                </a:solidFill>
              </a:rPr>
              <a:t>Sevk &amp; Belgeleme</a:t>
            </a:r>
            <a:endParaRPr lang="en-US" sz="1150" dirty="0"/>
          </a:p>
        </p:txBody>
      </p:sp>
      <p:sp>
        <p:nvSpPr>
          <p:cNvPr id="30" name="Text 28"/>
          <p:cNvSpPr/>
          <p:nvPr/>
        </p:nvSpPr>
        <p:spPr>
          <a:xfrm>
            <a:off x="3310128" y="2834640"/>
            <a:ext cx="2633472" cy="173736"/>
          </a:xfrm>
          <a:prstGeom prst="rect">
            <a:avLst/>
          </a:prstGeom>
          <a:noFill/>
          <a:ln/>
        </p:spPr>
        <p:txBody>
          <a:bodyPr wrap="square" rtlCol="0" anchor="t"/>
          <a:lstStyle/>
          <a:p>
            <a:pPr marL="0" indent="0">
              <a:buNone/>
            </a:pPr>
            <a:r>
              <a:rPr lang="en-US" sz="900" dirty="0">
                <a:solidFill>
                  <a:srgbClr val="DDEEF2"/>
                </a:solidFill>
              </a:rPr>
              <a:t>Kayıt Formu</a:t>
            </a:r>
            <a:endParaRPr lang="en-US" sz="900" dirty="0"/>
          </a:p>
        </p:txBody>
      </p:sp>
      <p:sp>
        <p:nvSpPr>
          <p:cNvPr id="31" name="Text 29"/>
          <p:cNvSpPr/>
          <p:nvPr/>
        </p:nvSpPr>
        <p:spPr>
          <a:xfrm>
            <a:off x="3310128" y="3044952"/>
            <a:ext cx="2633472" cy="932688"/>
          </a:xfrm>
          <a:prstGeom prst="rect">
            <a:avLst/>
          </a:prstGeom>
          <a:noFill/>
          <a:ln/>
        </p:spPr>
        <p:txBody>
          <a:bodyPr wrap="square" rtlCol="0" anchor="t"/>
          <a:lstStyle/>
          <a:p>
            <a:pPr marL="0" indent="0">
              <a:buNone/>
            </a:pPr>
            <a:r>
              <a:rPr lang="en-US" sz="1050" dirty="0">
                <a:solidFill>
                  <a:srgbClr val="1A2A3A"/>
                </a:solidFill>
              </a:rPr>
              <a:t>Tarih, eylem, bildirim kaydı</a:t>
            </a:r>
            <a:endParaRPr lang="en-US" sz="1050" dirty="0"/>
          </a:p>
          <a:p>
            <a:pPr marL="0" indent="0">
              <a:buNone/>
            </a:pPr>
            <a:r>
              <a:rPr lang="en-US" sz="1050" dirty="0">
                <a:solidFill>
                  <a:srgbClr val="1A2A3A"/>
                </a:solidFill>
              </a:rPr>
              <a:t>Kullanım: Her sevk kararında</a:t>
            </a:r>
            <a:endParaRPr lang="en-US" sz="1050" dirty="0"/>
          </a:p>
          <a:p>
            <a:pPr marL="0" indent="0">
              <a:buNone/>
            </a:pPr>
            <a:r>
              <a:rPr lang="en-US" sz="1050" dirty="0">
                <a:solidFill>
                  <a:srgbClr val="1A2A3A"/>
                </a:solidFill>
              </a:rPr>
              <a:t>Hukuki koruma için zorunlu</a:t>
            </a:r>
            <a:endParaRPr lang="en-US" sz="1050" dirty="0"/>
          </a:p>
        </p:txBody>
      </p:sp>
      <p:sp>
        <p:nvSpPr>
          <p:cNvPr id="32" name="Shape 30"/>
          <p:cNvSpPr/>
          <p:nvPr/>
        </p:nvSpPr>
        <p:spPr>
          <a:xfrm>
            <a:off x="6163056" y="2532888"/>
            <a:ext cx="2816352" cy="1481328"/>
          </a:xfrm>
          <a:prstGeom prst="rect">
            <a:avLst/>
          </a:prstGeom>
          <a:solidFill>
            <a:srgbClr val="F5F8FA"/>
          </a:solidFill>
          <a:ln w="6350">
            <a:solidFill>
              <a:srgbClr val="D4E2EC"/>
            </a:solidFill>
            <a:prstDash val="solid"/>
          </a:ln>
        </p:spPr>
        <p:txBody>
          <a:bodyPr/>
          <a:lstStyle/>
          <a:p>
            <a:endParaRPr lang="tr-TR"/>
          </a:p>
        </p:txBody>
      </p:sp>
      <p:sp>
        <p:nvSpPr>
          <p:cNvPr id="33" name="Shape 31"/>
          <p:cNvSpPr/>
          <p:nvPr/>
        </p:nvSpPr>
        <p:spPr>
          <a:xfrm>
            <a:off x="6163056" y="2532888"/>
            <a:ext cx="2816352" cy="475488"/>
          </a:xfrm>
          <a:prstGeom prst="rect">
            <a:avLst/>
          </a:prstGeom>
          <a:solidFill>
            <a:srgbClr val="1B6B3A"/>
          </a:solidFill>
          <a:ln w="6350">
            <a:solidFill>
              <a:srgbClr val="1B6B3A"/>
            </a:solidFill>
            <a:prstDash val="solid"/>
          </a:ln>
        </p:spPr>
        <p:txBody>
          <a:bodyPr/>
          <a:lstStyle/>
          <a:p>
            <a:endParaRPr lang="tr-TR"/>
          </a:p>
        </p:txBody>
      </p:sp>
      <p:sp>
        <p:nvSpPr>
          <p:cNvPr id="34" name="Text 32"/>
          <p:cNvSpPr/>
          <p:nvPr/>
        </p:nvSpPr>
        <p:spPr>
          <a:xfrm>
            <a:off x="6254496" y="2569464"/>
            <a:ext cx="2633472" cy="274320"/>
          </a:xfrm>
          <a:prstGeom prst="rect">
            <a:avLst/>
          </a:prstGeom>
          <a:noFill/>
          <a:ln/>
        </p:spPr>
        <p:txBody>
          <a:bodyPr wrap="square" rtlCol="0" anchor="ctr"/>
          <a:lstStyle/>
          <a:p>
            <a:pPr marL="0" indent="0">
              <a:buNone/>
            </a:pPr>
            <a:r>
              <a:rPr lang="en-US" sz="1150" b="1" dirty="0">
                <a:solidFill>
                  <a:srgbClr val="FFFFFF"/>
                </a:solidFill>
              </a:rPr>
              <a:t>Acil Hat Kartı</a:t>
            </a:r>
            <a:endParaRPr lang="en-US" sz="1150" dirty="0"/>
          </a:p>
        </p:txBody>
      </p:sp>
      <p:sp>
        <p:nvSpPr>
          <p:cNvPr id="35" name="Text 33"/>
          <p:cNvSpPr/>
          <p:nvPr/>
        </p:nvSpPr>
        <p:spPr>
          <a:xfrm>
            <a:off x="6254496" y="2834640"/>
            <a:ext cx="2633472" cy="173736"/>
          </a:xfrm>
          <a:prstGeom prst="rect">
            <a:avLst/>
          </a:prstGeom>
          <a:noFill/>
          <a:ln/>
        </p:spPr>
        <p:txBody>
          <a:bodyPr wrap="square" rtlCol="0" anchor="t"/>
          <a:lstStyle/>
          <a:p>
            <a:pPr marL="0" indent="0">
              <a:buNone/>
            </a:pPr>
            <a:r>
              <a:rPr lang="en-US" sz="900" dirty="0">
                <a:solidFill>
                  <a:srgbClr val="DDEEF2"/>
                </a:solidFill>
              </a:rPr>
              <a:t>Öğrenciye &amp; Aileye</a:t>
            </a:r>
            <a:endParaRPr lang="en-US" sz="900" dirty="0"/>
          </a:p>
        </p:txBody>
      </p:sp>
      <p:sp>
        <p:nvSpPr>
          <p:cNvPr id="36" name="Text 34"/>
          <p:cNvSpPr/>
          <p:nvPr/>
        </p:nvSpPr>
        <p:spPr>
          <a:xfrm>
            <a:off x="6254496" y="3044952"/>
            <a:ext cx="2633472" cy="932688"/>
          </a:xfrm>
          <a:prstGeom prst="rect">
            <a:avLst/>
          </a:prstGeom>
          <a:noFill/>
          <a:ln/>
        </p:spPr>
        <p:txBody>
          <a:bodyPr wrap="square" rtlCol="0" anchor="t"/>
          <a:lstStyle/>
          <a:p>
            <a:pPr marL="0" indent="0">
              <a:buNone/>
            </a:pPr>
            <a:r>
              <a:rPr lang="en-US" sz="1050" dirty="0">
                <a:solidFill>
                  <a:srgbClr val="1A2A3A"/>
                </a:solidFill>
              </a:rPr>
              <a:t>112 Acil · ALO 183 Sosyal Destek</a:t>
            </a:r>
            <a:endParaRPr lang="en-US" sz="1050" dirty="0"/>
          </a:p>
          <a:p>
            <a:pPr marL="0" indent="0">
              <a:buNone/>
            </a:pPr>
            <a:r>
              <a:rPr lang="en-US" sz="1050" dirty="0">
                <a:solidFill>
                  <a:srgbClr val="1A2A3A"/>
                </a:solidFill>
              </a:rPr>
              <a:t>Kullanım: Tüm öğrencilere</a:t>
            </a:r>
            <a:endParaRPr lang="en-US" sz="1050" dirty="0"/>
          </a:p>
          <a:p>
            <a:pPr marL="0" indent="0">
              <a:buNone/>
            </a:pPr>
            <a:r>
              <a:rPr lang="en-US" sz="1050" dirty="0">
                <a:solidFill>
                  <a:srgbClr val="1A2A3A"/>
                </a:solidFill>
              </a:rPr>
              <a:t>Baskı: küçük kart formatı</a:t>
            </a:r>
            <a:endParaRPr lang="en-US" sz="1050" dirty="0"/>
          </a:p>
        </p:txBody>
      </p:sp>
      <p:sp>
        <p:nvSpPr>
          <p:cNvPr id="37" name="Shape 35"/>
          <p:cNvSpPr/>
          <p:nvPr/>
        </p:nvSpPr>
        <p:spPr>
          <a:xfrm>
            <a:off x="274320" y="4169664"/>
            <a:ext cx="8595360" cy="713232"/>
          </a:xfrm>
          <a:prstGeom prst="rect">
            <a:avLst/>
          </a:prstGeom>
          <a:solidFill>
            <a:srgbClr val="1B3A5C"/>
          </a:solidFill>
          <a:ln w="6350">
            <a:solidFill>
              <a:srgbClr val="1B3A5C"/>
            </a:solidFill>
            <a:prstDash val="solid"/>
          </a:ln>
        </p:spPr>
        <p:txBody>
          <a:bodyPr/>
          <a:lstStyle/>
          <a:p>
            <a:endParaRPr lang="tr-TR"/>
          </a:p>
        </p:txBody>
      </p:sp>
      <p:sp>
        <p:nvSpPr>
          <p:cNvPr id="38" name="Shape 36"/>
          <p:cNvSpPr/>
          <p:nvPr/>
        </p:nvSpPr>
        <p:spPr>
          <a:xfrm>
            <a:off x="274320" y="4169664"/>
            <a:ext cx="73152" cy="713232"/>
          </a:xfrm>
          <a:prstGeom prst="rect">
            <a:avLst/>
          </a:prstGeom>
          <a:solidFill>
            <a:srgbClr val="C9822A"/>
          </a:solidFill>
          <a:ln w="6350">
            <a:solidFill>
              <a:srgbClr val="C9822A"/>
            </a:solidFill>
            <a:prstDash val="solid"/>
          </a:ln>
        </p:spPr>
        <p:txBody>
          <a:bodyPr/>
          <a:lstStyle/>
          <a:p>
            <a:endParaRPr lang="tr-TR"/>
          </a:p>
        </p:txBody>
      </p:sp>
      <p:sp>
        <p:nvSpPr>
          <p:cNvPr id="39" name="Text 37"/>
          <p:cNvSpPr/>
          <p:nvPr/>
        </p:nvSpPr>
        <p:spPr>
          <a:xfrm>
            <a:off x="475488" y="4187952"/>
            <a:ext cx="2377440" cy="676656"/>
          </a:xfrm>
          <a:prstGeom prst="rect">
            <a:avLst/>
          </a:prstGeom>
          <a:noFill/>
          <a:ln/>
        </p:spPr>
        <p:txBody>
          <a:bodyPr wrap="square" rtlCol="0" anchor="ctr"/>
          <a:lstStyle/>
          <a:p>
            <a:pPr marL="0" indent="0">
              <a:buNone/>
            </a:pPr>
            <a:r>
              <a:rPr lang="en-US" sz="1100" b="1" dirty="0">
                <a:solidFill>
                  <a:srgbClr val="C9822A"/>
                </a:solidFill>
              </a:rPr>
              <a:t>Kriz Anı: Sakin Kalma Protokolü</a:t>
            </a:r>
            <a:endParaRPr lang="en-US" sz="1100" dirty="0"/>
          </a:p>
        </p:txBody>
      </p:sp>
      <p:sp>
        <p:nvSpPr>
          <p:cNvPr id="40" name="Shape 38"/>
          <p:cNvSpPr/>
          <p:nvPr/>
        </p:nvSpPr>
        <p:spPr>
          <a:xfrm>
            <a:off x="2880360" y="4224528"/>
            <a:ext cx="0" cy="548640"/>
          </a:xfrm>
          <a:prstGeom prst="line">
            <a:avLst/>
          </a:prstGeom>
          <a:noFill/>
          <a:ln w="6350">
            <a:solidFill>
              <a:srgbClr val="3A5A7A"/>
            </a:solidFill>
            <a:prstDash val="solid"/>
          </a:ln>
        </p:spPr>
        <p:txBody>
          <a:bodyPr/>
          <a:lstStyle/>
          <a:p>
            <a:endParaRPr lang="tr-TR"/>
          </a:p>
        </p:txBody>
      </p:sp>
      <p:sp>
        <p:nvSpPr>
          <p:cNvPr id="41" name="Shape 39"/>
          <p:cNvSpPr/>
          <p:nvPr/>
        </p:nvSpPr>
        <p:spPr>
          <a:xfrm>
            <a:off x="3063240" y="4261104"/>
            <a:ext cx="274320" cy="274320"/>
          </a:xfrm>
          <a:prstGeom prst="ellipse">
            <a:avLst/>
          </a:prstGeom>
          <a:solidFill>
            <a:srgbClr val="C9822A"/>
          </a:solidFill>
          <a:ln w="12700">
            <a:solidFill>
              <a:srgbClr val="C9822A"/>
            </a:solidFill>
            <a:prstDash val="solid"/>
          </a:ln>
        </p:spPr>
        <p:txBody>
          <a:bodyPr/>
          <a:lstStyle/>
          <a:p>
            <a:endParaRPr lang="tr-TR"/>
          </a:p>
        </p:txBody>
      </p:sp>
      <p:sp>
        <p:nvSpPr>
          <p:cNvPr id="42" name="Text 40"/>
          <p:cNvSpPr/>
          <p:nvPr/>
        </p:nvSpPr>
        <p:spPr>
          <a:xfrm>
            <a:off x="3063240" y="4261104"/>
            <a:ext cx="274320" cy="274320"/>
          </a:xfrm>
          <a:prstGeom prst="rect">
            <a:avLst/>
          </a:prstGeom>
          <a:noFill/>
          <a:ln/>
        </p:spPr>
        <p:txBody>
          <a:bodyPr wrap="square" rtlCol="0" anchor="ctr"/>
          <a:lstStyle/>
          <a:p>
            <a:pPr marL="0" indent="0" algn="ctr">
              <a:buNone/>
            </a:pPr>
            <a:r>
              <a:rPr lang="en-US" sz="1000" b="1" dirty="0">
                <a:solidFill>
                  <a:srgbClr val="1B3A5C"/>
                </a:solidFill>
              </a:rPr>
              <a:t>1</a:t>
            </a:r>
            <a:endParaRPr lang="en-US" sz="1000" dirty="0"/>
          </a:p>
        </p:txBody>
      </p:sp>
      <p:sp>
        <p:nvSpPr>
          <p:cNvPr id="43" name="Text 41"/>
          <p:cNvSpPr/>
          <p:nvPr/>
        </p:nvSpPr>
        <p:spPr>
          <a:xfrm>
            <a:off x="3392424" y="4242816"/>
            <a:ext cx="1463040" cy="274320"/>
          </a:xfrm>
          <a:prstGeom prst="rect">
            <a:avLst/>
          </a:prstGeom>
          <a:noFill/>
          <a:ln/>
        </p:spPr>
        <p:txBody>
          <a:bodyPr wrap="square" rtlCol="0" anchor="ctr"/>
          <a:lstStyle/>
          <a:p>
            <a:pPr marL="0" indent="0">
              <a:buNone/>
            </a:pPr>
            <a:r>
              <a:rPr lang="en-US" sz="1050" b="1" dirty="0">
                <a:solidFill>
                  <a:srgbClr val="FFFFFF"/>
                </a:solidFill>
              </a:rPr>
              <a:t>4-7-8 nefes</a:t>
            </a:r>
            <a:endParaRPr lang="en-US" sz="1050" dirty="0"/>
          </a:p>
        </p:txBody>
      </p:sp>
      <p:sp>
        <p:nvSpPr>
          <p:cNvPr id="44" name="Text 42"/>
          <p:cNvSpPr/>
          <p:nvPr/>
        </p:nvSpPr>
        <p:spPr>
          <a:xfrm>
            <a:off x="3392424" y="4517136"/>
            <a:ext cx="1463040" cy="274320"/>
          </a:xfrm>
          <a:prstGeom prst="rect">
            <a:avLst/>
          </a:prstGeom>
          <a:noFill/>
          <a:ln/>
        </p:spPr>
        <p:txBody>
          <a:bodyPr wrap="square" rtlCol="0" anchor="t"/>
          <a:lstStyle/>
          <a:p>
            <a:pPr marL="0" indent="0">
              <a:buNone/>
            </a:pPr>
            <a:r>
              <a:rPr lang="en-US" sz="950" dirty="0">
                <a:solidFill>
                  <a:srgbClr val="AACCDD"/>
                </a:solidFill>
              </a:rPr>
              <a:t>4 san. al · 7 san. tut · 8 san. ver</a:t>
            </a:r>
            <a:endParaRPr lang="en-US" sz="950" dirty="0"/>
          </a:p>
        </p:txBody>
      </p:sp>
      <p:sp>
        <p:nvSpPr>
          <p:cNvPr id="45" name="Shape 43"/>
          <p:cNvSpPr/>
          <p:nvPr/>
        </p:nvSpPr>
        <p:spPr>
          <a:xfrm>
            <a:off x="5001768" y="4261104"/>
            <a:ext cx="274320" cy="274320"/>
          </a:xfrm>
          <a:prstGeom prst="ellipse">
            <a:avLst/>
          </a:prstGeom>
          <a:solidFill>
            <a:srgbClr val="C9822A"/>
          </a:solidFill>
          <a:ln w="12700">
            <a:solidFill>
              <a:srgbClr val="C9822A"/>
            </a:solidFill>
            <a:prstDash val="solid"/>
          </a:ln>
        </p:spPr>
        <p:txBody>
          <a:bodyPr/>
          <a:lstStyle/>
          <a:p>
            <a:endParaRPr lang="tr-TR"/>
          </a:p>
        </p:txBody>
      </p:sp>
      <p:sp>
        <p:nvSpPr>
          <p:cNvPr id="46" name="Text 44"/>
          <p:cNvSpPr/>
          <p:nvPr/>
        </p:nvSpPr>
        <p:spPr>
          <a:xfrm>
            <a:off x="5001768" y="4261104"/>
            <a:ext cx="274320" cy="274320"/>
          </a:xfrm>
          <a:prstGeom prst="rect">
            <a:avLst/>
          </a:prstGeom>
          <a:noFill/>
          <a:ln/>
        </p:spPr>
        <p:txBody>
          <a:bodyPr wrap="square" rtlCol="0" anchor="ctr"/>
          <a:lstStyle/>
          <a:p>
            <a:pPr marL="0" indent="0" algn="ctr">
              <a:buNone/>
            </a:pPr>
            <a:r>
              <a:rPr lang="en-US" sz="1000" b="1" dirty="0">
                <a:solidFill>
                  <a:srgbClr val="1B3A5C"/>
                </a:solidFill>
              </a:rPr>
              <a:t>2</a:t>
            </a:r>
            <a:endParaRPr lang="en-US" sz="1000" dirty="0"/>
          </a:p>
        </p:txBody>
      </p:sp>
      <p:sp>
        <p:nvSpPr>
          <p:cNvPr id="47" name="Text 45"/>
          <p:cNvSpPr/>
          <p:nvPr/>
        </p:nvSpPr>
        <p:spPr>
          <a:xfrm>
            <a:off x="5330952" y="4242816"/>
            <a:ext cx="1463040" cy="274320"/>
          </a:xfrm>
          <a:prstGeom prst="rect">
            <a:avLst/>
          </a:prstGeom>
          <a:noFill/>
          <a:ln/>
        </p:spPr>
        <p:txBody>
          <a:bodyPr wrap="square" rtlCol="0" anchor="ctr"/>
          <a:lstStyle/>
          <a:p>
            <a:pPr marL="0" indent="0">
              <a:buNone/>
            </a:pPr>
            <a:r>
              <a:rPr lang="en-US" sz="1050" b="1" dirty="0">
                <a:solidFill>
                  <a:srgbClr val="FFFFFF"/>
                </a:solidFill>
              </a:rPr>
              <a:t>Sahneyi oku</a:t>
            </a:r>
            <a:endParaRPr lang="en-US" sz="1050" dirty="0"/>
          </a:p>
        </p:txBody>
      </p:sp>
      <p:sp>
        <p:nvSpPr>
          <p:cNvPr id="48" name="Text 46"/>
          <p:cNvSpPr/>
          <p:nvPr/>
        </p:nvSpPr>
        <p:spPr>
          <a:xfrm>
            <a:off x="5330952" y="4517136"/>
            <a:ext cx="1463040" cy="274320"/>
          </a:xfrm>
          <a:prstGeom prst="rect">
            <a:avLst/>
          </a:prstGeom>
          <a:noFill/>
          <a:ln/>
        </p:spPr>
        <p:txBody>
          <a:bodyPr wrap="square" rtlCol="0" anchor="t"/>
          <a:lstStyle/>
          <a:p>
            <a:pPr marL="0" indent="0">
              <a:buNone/>
            </a:pPr>
            <a:r>
              <a:rPr lang="en-US" sz="950" dirty="0">
                <a:solidFill>
                  <a:srgbClr val="AACCDD"/>
                </a:solidFill>
              </a:rPr>
              <a:t>Kim var, ne hissediyor, ne söylüyor?</a:t>
            </a:r>
            <a:endParaRPr lang="en-US" sz="950" dirty="0"/>
          </a:p>
        </p:txBody>
      </p:sp>
      <p:sp>
        <p:nvSpPr>
          <p:cNvPr id="49" name="Shape 47"/>
          <p:cNvSpPr/>
          <p:nvPr/>
        </p:nvSpPr>
        <p:spPr>
          <a:xfrm>
            <a:off x="6940296" y="4261104"/>
            <a:ext cx="274320" cy="274320"/>
          </a:xfrm>
          <a:prstGeom prst="ellipse">
            <a:avLst/>
          </a:prstGeom>
          <a:solidFill>
            <a:srgbClr val="C9822A"/>
          </a:solidFill>
          <a:ln w="12700">
            <a:solidFill>
              <a:srgbClr val="C9822A"/>
            </a:solidFill>
            <a:prstDash val="solid"/>
          </a:ln>
        </p:spPr>
        <p:txBody>
          <a:bodyPr/>
          <a:lstStyle/>
          <a:p>
            <a:endParaRPr lang="tr-TR"/>
          </a:p>
        </p:txBody>
      </p:sp>
      <p:sp>
        <p:nvSpPr>
          <p:cNvPr id="50" name="Text 48"/>
          <p:cNvSpPr/>
          <p:nvPr/>
        </p:nvSpPr>
        <p:spPr>
          <a:xfrm>
            <a:off x="6940296" y="4261104"/>
            <a:ext cx="274320" cy="274320"/>
          </a:xfrm>
          <a:prstGeom prst="rect">
            <a:avLst/>
          </a:prstGeom>
          <a:noFill/>
          <a:ln/>
        </p:spPr>
        <p:txBody>
          <a:bodyPr wrap="square" rtlCol="0" anchor="ctr"/>
          <a:lstStyle/>
          <a:p>
            <a:pPr marL="0" indent="0" algn="ctr">
              <a:buNone/>
            </a:pPr>
            <a:r>
              <a:rPr lang="en-US" sz="1000" b="1" dirty="0">
                <a:solidFill>
                  <a:srgbClr val="1B3A5C"/>
                </a:solidFill>
              </a:rPr>
              <a:t>3</a:t>
            </a:r>
            <a:endParaRPr lang="en-US" sz="1000" dirty="0"/>
          </a:p>
        </p:txBody>
      </p:sp>
      <p:sp>
        <p:nvSpPr>
          <p:cNvPr id="51" name="Text 49"/>
          <p:cNvSpPr/>
          <p:nvPr/>
        </p:nvSpPr>
        <p:spPr>
          <a:xfrm>
            <a:off x="7269480" y="4242816"/>
            <a:ext cx="1463040" cy="274320"/>
          </a:xfrm>
          <a:prstGeom prst="rect">
            <a:avLst/>
          </a:prstGeom>
          <a:noFill/>
          <a:ln/>
        </p:spPr>
        <p:txBody>
          <a:bodyPr wrap="square" rtlCol="0" anchor="ctr"/>
          <a:lstStyle/>
          <a:p>
            <a:pPr marL="0" indent="0">
              <a:buNone/>
            </a:pPr>
            <a:r>
              <a:rPr lang="en-US" sz="1050" b="1" dirty="0">
                <a:solidFill>
                  <a:srgbClr val="FFFFFF"/>
                </a:solidFill>
              </a:rPr>
              <a:t>İlk cümle</a:t>
            </a:r>
            <a:endParaRPr lang="en-US" sz="1050" dirty="0"/>
          </a:p>
        </p:txBody>
      </p:sp>
      <p:sp>
        <p:nvSpPr>
          <p:cNvPr id="52" name="Text 50"/>
          <p:cNvSpPr/>
          <p:nvPr/>
        </p:nvSpPr>
        <p:spPr>
          <a:xfrm>
            <a:off x="7269480" y="4517136"/>
            <a:ext cx="1463040" cy="274320"/>
          </a:xfrm>
          <a:prstGeom prst="rect">
            <a:avLst/>
          </a:prstGeom>
          <a:noFill/>
          <a:ln/>
        </p:spPr>
        <p:txBody>
          <a:bodyPr wrap="square" rtlCol="0" anchor="t"/>
          <a:lstStyle/>
          <a:p>
            <a:pPr marL="0" indent="0">
              <a:buNone/>
            </a:pPr>
            <a:r>
              <a:rPr lang="en-US" sz="950" dirty="0">
                <a:solidFill>
                  <a:srgbClr val="AACCDD"/>
                </a:solidFill>
              </a:rPr>
              <a:t>'Buradayım. Birlikte düşüneceğiz.'</a:t>
            </a:r>
            <a:endParaRPr lang="en-US" sz="9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Kaynakça (1/2)</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274320" y="914400"/>
            <a:ext cx="8595360" cy="3931920"/>
          </a:xfrm>
          <a:prstGeom prst="rect">
            <a:avLst/>
          </a:prstGeom>
          <a:solidFill>
            <a:srgbClr val="F5F8FA"/>
          </a:solidFill>
          <a:ln w="6350">
            <a:solidFill>
              <a:srgbClr val="D4E2EC"/>
            </a:solidFill>
            <a:prstDash val="solid"/>
          </a:ln>
        </p:spPr>
        <p:txBody>
          <a:bodyPr/>
          <a:lstStyle/>
          <a:p>
            <a:endParaRPr lang="tr-TR"/>
          </a:p>
        </p:txBody>
      </p:sp>
      <p:sp>
        <p:nvSpPr>
          <p:cNvPr id="7" name="Shape 5"/>
          <p:cNvSpPr/>
          <p:nvPr/>
        </p:nvSpPr>
        <p:spPr>
          <a:xfrm>
            <a:off x="274320" y="914400"/>
            <a:ext cx="8595360" cy="347472"/>
          </a:xfrm>
          <a:prstGeom prst="rect">
            <a:avLst/>
          </a:prstGeom>
          <a:solidFill>
            <a:srgbClr val="1B3A5C"/>
          </a:solidFill>
          <a:ln w="6350">
            <a:solidFill>
              <a:srgbClr val="1B3A5C"/>
            </a:solidFill>
            <a:prstDash val="solid"/>
          </a:ln>
        </p:spPr>
        <p:txBody>
          <a:bodyPr/>
          <a:lstStyle/>
          <a:p>
            <a:endParaRPr lang="tr-TR"/>
          </a:p>
        </p:txBody>
      </p:sp>
      <p:sp>
        <p:nvSpPr>
          <p:cNvPr id="8" name="Text 6"/>
          <p:cNvSpPr/>
          <p:nvPr/>
        </p:nvSpPr>
        <p:spPr>
          <a:xfrm>
            <a:off x="365760" y="914400"/>
            <a:ext cx="8412480" cy="347472"/>
          </a:xfrm>
          <a:prstGeom prst="rect">
            <a:avLst/>
          </a:prstGeom>
          <a:noFill/>
          <a:ln/>
        </p:spPr>
        <p:txBody>
          <a:bodyPr wrap="square" rtlCol="0" anchor="ctr"/>
          <a:lstStyle/>
          <a:p>
            <a:pPr marL="0" indent="0">
              <a:buNone/>
            </a:pPr>
            <a:r>
              <a:rPr lang="en-US" sz="1200" b="1" dirty="0">
                <a:solidFill>
                  <a:srgbClr val="FFFFFF"/>
                </a:solidFill>
              </a:rPr>
              <a:t>Metinde atıf yapılan kaynaklar · APA 7</a:t>
            </a:r>
            <a:endParaRPr lang="en-US" sz="1200" dirty="0"/>
          </a:p>
        </p:txBody>
      </p:sp>
      <p:sp>
        <p:nvSpPr>
          <p:cNvPr id="9" name="TextBox 8"/>
          <p:cNvSpPr txBox="1"/>
          <p:nvPr/>
        </p:nvSpPr>
        <p:spPr>
          <a:xfrm>
            <a:off x="411480" y="1335024"/>
            <a:ext cx="8321040" cy="3456432"/>
          </a:xfrm>
          <a:prstGeom prst="rect">
            <a:avLst/>
          </a:prstGeom>
          <a:noFill/>
        </p:spPr>
        <p:txBody>
          <a:bodyPr wrap="square">
            <a:spAutoFit/>
          </a:bodyPr>
          <a:lstStyle/>
          <a:p>
            <a:pPr marL="274320" indent="-274320">
              <a:spcAft>
                <a:spcPts val="500"/>
              </a:spcAft>
            </a:pPr>
            <a:r>
              <a:rPr sz="1050" i="0">
                <a:solidFill>
                  <a:srgbClr val="1A2A3A"/>
                </a:solidFill>
              </a:rPr>
              <a:t>American Foundation for Suicide Prevention &amp; Suicide Prevention Resource Center. (2018). </a:t>
            </a:r>
            <a:r>
              <a:rPr sz="1050" i="1">
                <a:solidFill>
                  <a:srgbClr val="1A2A3A"/>
                </a:solidFill>
              </a:rPr>
              <a:t>After a suicide: A toolkit for schools</a:t>
            </a:r>
            <a:r>
              <a:rPr sz="1050" i="0">
                <a:solidFill>
                  <a:srgbClr val="1A2A3A"/>
                </a:solidFill>
              </a:rPr>
              <a:t> (2nd ed.). Education Development Center.</a:t>
            </a:r>
          </a:p>
          <a:p>
            <a:pPr marL="274320" indent="-274320">
              <a:spcAft>
                <a:spcPts val="500"/>
              </a:spcAft>
            </a:pPr>
            <a:r>
              <a:rPr sz="1050" i="0">
                <a:solidFill>
                  <a:srgbClr val="1A2A3A"/>
                </a:solidFill>
              </a:rPr>
              <a:t>American Psychiatric Association. (2022). </a:t>
            </a:r>
            <a:r>
              <a:rPr sz="1050" i="1">
                <a:solidFill>
                  <a:srgbClr val="1A2A3A"/>
                </a:solidFill>
              </a:rPr>
              <a:t>Diagnostic and statistical manual of mental disorders</a:t>
            </a:r>
            <a:r>
              <a:rPr sz="1050" i="0">
                <a:solidFill>
                  <a:srgbClr val="1A2A3A"/>
                </a:solidFill>
              </a:rPr>
              <a:t> (5th ed., text rev.). https://doi.org/10.1176/appi.books.9780890425787</a:t>
            </a:r>
          </a:p>
          <a:p>
            <a:pPr marL="274320" indent="-274320">
              <a:spcAft>
                <a:spcPts val="500"/>
              </a:spcAft>
            </a:pPr>
            <a:r>
              <a:rPr sz="1050" i="0">
                <a:solidFill>
                  <a:srgbClr val="1A2A3A"/>
                </a:solidFill>
              </a:rPr>
              <a:t>Cerel, J., Brown, M. M., Maple, M., Singleton, M., van de Venne, J., Moore, M., &amp; Flaherty, C. (2019). How many people are exposed to suicide? Not six. </a:t>
            </a:r>
            <a:r>
              <a:rPr sz="1050" i="1">
                <a:solidFill>
                  <a:srgbClr val="1A2A3A"/>
                </a:solidFill>
              </a:rPr>
              <a:t>Suicide and Life-Threatening Behavior, 49</a:t>
            </a:r>
            <a:r>
              <a:rPr sz="1050" i="0">
                <a:solidFill>
                  <a:srgbClr val="1A2A3A"/>
                </a:solidFill>
              </a:rPr>
              <a:t>(2), 529–534. https://doi.org/10.1111/sltb.12450</a:t>
            </a:r>
          </a:p>
          <a:p>
            <a:pPr marL="274320" indent="-274320">
              <a:spcAft>
                <a:spcPts val="500"/>
              </a:spcAft>
            </a:pPr>
            <a:r>
              <a:rPr sz="1050" i="0">
                <a:solidFill>
                  <a:srgbClr val="1A2A3A"/>
                </a:solidFill>
              </a:rPr>
              <a:t>Cohen, J. A., Mannarino, A. P., &amp; Deblinger, E. (2006). </a:t>
            </a:r>
            <a:r>
              <a:rPr sz="1050" i="1">
                <a:solidFill>
                  <a:srgbClr val="1A2A3A"/>
                </a:solidFill>
              </a:rPr>
              <a:t>Treating trauma and traumatic grief in children and adolescents</a:t>
            </a:r>
            <a:r>
              <a:rPr sz="1050" i="0">
                <a:solidFill>
                  <a:srgbClr val="1A2A3A"/>
                </a:solidFill>
              </a:rPr>
              <a:t>. Guilford Press.</a:t>
            </a:r>
          </a:p>
          <a:p>
            <a:pPr marL="274320" indent="-274320">
              <a:spcAft>
                <a:spcPts val="500"/>
              </a:spcAft>
            </a:pPr>
            <a:r>
              <a:rPr sz="1050" i="0">
                <a:solidFill>
                  <a:srgbClr val="1A2A3A"/>
                </a:solidFill>
              </a:rPr>
              <a:t>Figley, C. R. (Ed.). (1995). </a:t>
            </a:r>
            <a:r>
              <a:rPr sz="1050" i="1">
                <a:solidFill>
                  <a:srgbClr val="1A2A3A"/>
                </a:solidFill>
              </a:rPr>
              <a:t>Compassion fatigue: Coping with secondary traumatic stress disorder in those who treat the traumatized</a:t>
            </a:r>
            <a:r>
              <a:rPr sz="1050" i="0">
                <a:solidFill>
                  <a:srgbClr val="1A2A3A"/>
                </a:solidFill>
              </a:rPr>
              <a:t>. Brunner/Mazel.</a:t>
            </a:r>
          </a:p>
          <a:p>
            <a:pPr marL="274320" indent="-274320">
              <a:spcAft>
                <a:spcPts val="500"/>
              </a:spcAft>
            </a:pPr>
            <a:r>
              <a:rPr sz="1050" i="0">
                <a:solidFill>
                  <a:srgbClr val="1A2A3A"/>
                </a:solidFill>
              </a:rPr>
              <a:t>Gould, M. S., Wallenstein, S., &amp; Davidson, L. (1989). Suicide clusters: A critical review. </a:t>
            </a:r>
            <a:r>
              <a:rPr sz="1050" i="1">
                <a:solidFill>
                  <a:srgbClr val="1A2A3A"/>
                </a:solidFill>
              </a:rPr>
              <a:t>Suicide and Life-Threatening Behavior, 19</a:t>
            </a:r>
            <a:r>
              <a:rPr sz="1050" i="0">
                <a:solidFill>
                  <a:srgbClr val="1A2A3A"/>
                </a:solidFill>
              </a:rPr>
              <a:t>(1), 17–29. https://doi.org/10.1111/j.1943-278x.1989.tb00363.x</a:t>
            </a:r>
          </a:p>
          <a:p>
            <a:pPr marL="274320" indent="-274320">
              <a:spcAft>
                <a:spcPts val="500"/>
              </a:spcAft>
            </a:pPr>
            <a:r>
              <a:rPr sz="1050" i="0">
                <a:solidFill>
                  <a:srgbClr val="1A2A3A"/>
                </a:solidFill>
              </a:rPr>
              <a:t>Kılınçaslan, A., Güneş, A., Eskin, M., &amp; Madan, A. (2018). Linguistic adaptation and psychometric properties of the Columbia-Suicide Severity Rating Scale among a heterogeneous sample of adolescents in Turkey. </a:t>
            </a:r>
            <a:r>
              <a:rPr sz="1050" i="1">
                <a:solidFill>
                  <a:srgbClr val="1A2A3A"/>
                </a:solidFill>
              </a:rPr>
              <a:t>International Journal of Psychiatry in Medicine, 54</a:t>
            </a:r>
            <a:r>
              <a:rPr sz="1050" i="0">
                <a:solidFill>
                  <a:srgbClr val="1A2A3A"/>
                </a:solidFill>
              </a:rPr>
              <a:t>(2), 115–132. https://doi.org/10.1177/0091217418791454</a:t>
            </a:r>
          </a:p>
          <a:p>
            <a:pPr marL="274320" indent="-274320">
              <a:spcAft>
                <a:spcPts val="500"/>
              </a:spcAft>
            </a:pPr>
            <a:r>
              <a:rPr sz="1050" i="0">
                <a:solidFill>
                  <a:srgbClr val="1A2A3A"/>
                </a:solidFill>
              </a:rPr>
              <a:t>Posner, K., Brown, G. K., Stanley, B., Brent, D. A., Yershova, K. V., Oquendo, M. A., Currier, G. W., Melvin, G. A., Greenhill, L., Shen, S., &amp; Mann, J. J. (2011). The Columbia–Suicide Severity Rating Scale: Initial validity and internal consistency findings from three multisite studies with adolescents and adults. </a:t>
            </a:r>
            <a:r>
              <a:rPr sz="1050" i="1">
                <a:solidFill>
                  <a:srgbClr val="1A2A3A"/>
                </a:solidFill>
              </a:rPr>
              <a:t>American Journal of Psychiatry, 168</a:t>
            </a:r>
            <a:r>
              <a:rPr sz="1050" i="0">
                <a:solidFill>
                  <a:srgbClr val="1A2A3A"/>
                </a:solidFill>
              </a:rPr>
              <a:t>(12), 1266–1277. https://doi.org/10.1176/appi.ajp.2011.10111704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2E7D87"/>
          </a:solidFill>
          <a:ln w="12700">
            <a:solidFill>
              <a:srgbClr val="2E7D87"/>
            </a:solidFill>
            <a:prstDash val="solid"/>
          </a:ln>
        </p:spPr>
        <p:txBody>
          <a:bodyPr/>
          <a:lstStyle/>
          <a:p>
            <a:endParaRPr lang="tr-TR"/>
          </a:p>
        </p:txBody>
      </p:sp>
      <p:sp>
        <p:nvSpPr>
          <p:cNvPr id="3" name="Text 1"/>
          <p:cNvSpPr/>
          <p:nvPr/>
        </p:nvSpPr>
        <p:spPr>
          <a:xfrm>
            <a:off x="320040" y="91440"/>
            <a:ext cx="8503920" cy="566928"/>
          </a:xfrm>
          <a:prstGeom prst="rect">
            <a:avLst/>
          </a:prstGeom>
          <a:noFill/>
          <a:ln/>
        </p:spPr>
        <p:txBody>
          <a:bodyPr wrap="square" rtlCol="0" anchor="ctr"/>
          <a:lstStyle/>
          <a:p>
            <a:pPr marL="0" indent="0">
              <a:buNone/>
            </a:pPr>
            <a:r>
              <a:rPr lang="en-US" sz="2100" b="1" dirty="0">
                <a:solidFill>
                  <a:srgbClr val="1B3A5C"/>
                </a:solidFill>
              </a:rPr>
              <a:t>Kaynakça (2/2)</a:t>
            </a:r>
            <a:endParaRPr lang="en-US" sz="2100" dirty="0"/>
          </a:p>
        </p:txBody>
      </p:sp>
      <p:sp>
        <p:nvSpPr>
          <p:cNvPr id="4" name="Shape 2"/>
          <p:cNvSpPr/>
          <p:nvPr/>
        </p:nvSpPr>
        <p:spPr>
          <a:xfrm>
            <a:off x="0" y="4983480"/>
            <a:ext cx="9144000" cy="160020"/>
          </a:xfrm>
          <a:prstGeom prst="rect">
            <a:avLst/>
          </a:prstGeom>
          <a:solidFill>
            <a:srgbClr val="F5F8FA"/>
          </a:solidFill>
          <a:ln w="6350">
            <a:solidFill>
              <a:srgbClr val="D4E2EC"/>
            </a:solidFill>
            <a:prstDash val="solid"/>
          </a:ln>
        </p:spPr>
        <p:txBody>
          <a:bodyPr/>
          <a:lstStyle/>
          <a:p>
            <a:endParaRPr lang="tr-TR"/>
          </a:p>
        </p:txBody>
      </p:sp>
      <p:sp>
        <p:nvSpPr>
          <p:cNvPr id="5" name="Text 3"/>
          <p:cNvSpPr/>
          <p:nvPr/>
        </p:nvSpPr>
        <p:spPr>
          <a:xfrm>
            <a:off x="274320" y="4992624"/>
            <a:ext cx="8595360" cy="146304"/>
          </a:xfrm>
          <a:prstGeom prst="rect">
            <a:avLst/>
          </a:prstGeom>
          <a:noFill/>
          <a:ln/>
        </p:spPr>
        <p:txBody>
          <a:bodyPr wrap="square" rtlCol="0" anchor="ctr"/>
          <a:lstStyle/>
          <a:p>
            <a:pPr marL="0" indent="0" algn="r">
              <a:buNone/>
            </a:pPr>
            <a:r>
              <a:rPr lang="en-US" sz="800" dirty="0">
                <a:solidFill>
                  <a:srgbClr val="8A9AAA"/>
                </a:solidFill>
              </a:rPr>
              <a:t>Prof. Dr. Mustafa Uslu  ·  ALKÜ PDR  ·  Okullarda Yas ve İntihar</a:t>
            </a:r>
            <a:endParaRPr lang="en-US" sz="800" dirty="0"/>
          </a:p>
        </p:txBody>
      </p:sp>
      <p:sp>
        <p:nvSpPr>
          <p:cNvPr id="6" name="Shape 4"/>
          <p:cNvSpPr/>
          <p:nvPr/>
        </p:nvSpPr>
        <p:spPr>
          <a:xfrm>
            <a:off x="274320" y="914400"/>
            <a:ext cx="8595360" cy="3547872"/>
          </a:xfrm>
          <a:prstGeom prst="rect">
            <a:avLst/>
          </a:prstGeom>
          <a:solidFill>
            <a:srgbClr val="F5F8FA"/>
          </a:solidFill>
          <a:ln w="6350">
            <a:solidFill>
              <a:srgbClr val="D4E2EC"/>
            </a:solidFill>
            <a:prstDash val="solid"/>
          </a:ln>
        </p:spPr>
        <p:txBody>
          <a:bodyPr/>
          <a:lstStyle/>
          <a:p>
            <a:endParaRPr lang="tr-TR"/>
          </a:p>
        </p:txBody>
      </p:sp>
      <p:sp>
        <p:nvSpPr>
          <p:cNvPr id="7" name="Shape 5"/>
          <p:cNvSpPr/>
          <p:nvPr/>
        </p:nvSpPr>
        <p:spPr>
          <a:xfrm>
            <a:off x="274320" y="914400"/>
            <a:ext cx="8595360" cy="347472"/>
          </a:xfrm>
          <a:prstGeom prst="rect">
            <a:avLst/>
          </a:prstGeom>
          <a:solidFill>
            <a:srgbClr val="1B3A5C"/>
          </a:solidFill>
          <a:ln w="6350">
            <a:solidFill>
              <a:srgbClr val="1B3A5C"/>
            </a:solidFill>
            <a:prstDash val="solid"/>
          </a:ln>
        </p:spPr>
        <p:txBody>
          <a:bodyPr/>
          <a:lstStyle/>
          <a:p>
            <a:endParaRPr lang="tr-TR"/>
          </a:p>
        </p:txBody>
      </p:sp>
      <p:sp>
        <p:nvSpPr>
          <p:cNvPr id="8" name="Text 6"/>
          <p:cNvSpPr/>
          <p:nvPr/>
        </p:nvSpPr>
        <p:spPr>
          <a:xfrm>
            <a:off x="365760" y="914400"/>
            <a:ext cx="8412480" cy="347472"/>
          </a:xfrm>
          <a:prstGeom prst="rect">
            <a:avLst/>
          </a:prstGeom>
          <a:noFill/>
          <a:ln/>
        </p:spPr>
        <p:txBody>
          <a:bodyPr wrap="square" rtlCol="0" anchor="ctr"/>
          <a:lstStyle/>
          <a:p>
            <a:pPr marL="0" indent="0">
              <a:buNone/>
            </a:pPr>
            <a:r>
              <a:rPr lang="en-US" sz="1200" b="1" dirty="0">
                <a:solidFill>
                  <a:srgbClr val="FFFFFF"/>
                </a:solidFill>
              </a:rPr>
              <a:t>Metinde atıf yapılan kaynaklar · APA 7</a:t>
            </a:r>
            <a:endParaRPr lang="en-US" sz="1200" dirty="0"/>
          </a:p>
        </p:txBody>
      </p:sp>
      <p:sp>
        <p:nvSpPr>
          <p:cNvPr id="26" name="Shape 24"/>
          <p:cNvSpPr/>
          <p:nvPr/>
        </p:nvSpPr>
        <p:spPr>
          <a:xfrm>
            <a:off x="274320" y="4553712"/>
            <a:ext cx="8595360" cy="384048"/>
          </a:xfrm>
          <a:prstGeom prst="rect">
            <a:avLst/>
          </a:prstGeom>
          <a:solidFill>
            <a:srgbClr val="FEF3E2"/>
          </a:solidFill>
          <a:ln w="6350">
            <a:solidFill>
              <a:srgbClr val="C9822A"/>
            </a:solidFill>
            <a:prstDash val="solid"/>
          </a:ln>
        </p:spPr>
        <p:txBody>
          <a:bodyPr/>
          <a:lstStyle/>
          <a:p>
            <a:endParaRPr lang="tr-TR"/>
          </a:p>
        </p:txBody>
      </p:sp>
      <p:sp>
        <p:nvSpPr>
          <p:cNvPr id="27" name="Text 25"/>
          <p:cNvSpPr/>
          <p:nvPr/>
        </p:nvSpPr>
        <p:spPr>
          <a:xfrm>
            <a:off x="411480" y="4572000"/>
            <a:ext cx="8321040" cy="347472"/>
          </a:xfrm>
          <a:prstGeom prst="rect">
            <a:avLst/>
          </a:prstGeom>
          <a:noFill/>
          <a:ln/>
        </p:spPr>
        <p:txBody>
          <a:bodyPr wrap="square" rtlCol="0" anchor="ctr"/>
          <a:lstStyle/>
          <a:p>
            <a:pPr marL="0" indent="0" algn="ctr">
              <a:buNone/>
            </a:pPr>
            <a:r>
              <a:rPr lang="en-US" sz="1050" dirty="0">
                <a:solidFill>
                  <a:srgbClr val="C9822A"/>
                </a:solidFill>
              </a:rPr>
              <a:t>Dijital kopya ve araç formaları için: uslu.mustafa@alanya.edu.tr  ·  C-SSRS: cssrs.columbia.edu</a:t>
            </a:r>
            <a:endParaRPr lang="en-US" sz="1050" dirty="0"/>
          </a:p>
        </p:txBody>
      </p:sp>
      <p:sp>
        <p:nvSpPr>
          <p:cNvPr id="28" name="TextBox 27"/>
          <p:cNvSpPr txBox="1"/>
          <p:nvPr/>
        </p:nvSpPr>
        <p:spPr>
          <a:xfrm>
            <a:off x="411480" y="1335024"/>
            <a:ext cx="8321040" cy="3072384"/>
          </a:xfrm>
          <a:prstGeom prst="rect">
            <a:avLst/>
          </a:prstGeom>
          <a:noFill/>
        </p:spPr>
        <p:txBody>
          <a:bodyPr wrap="square">
            <a:spAutoFit/>
          </a:bodyPr>
          <a:lstStyle/>
          <a:p>
            <a:pPr marL="274320" indent="-274320">
              <a:spcAft>
                <a:spcPts val="500"/>
              </a:spcAft>
            </a:pPr>
            <a:r>
              <a:rPr sz="1050" i="0">
                <a:solidFill>
                  <a:srgbClr val="1A2A3A"/>
                </a:solidFill>
              </a:rPr>
              <a:t>Resnick, M. D., Bearman, P. S., Blum, R. W., Bauman, K. E., Harris, K. M., Jones, J., Tabor, J., Beuhring, T., Sieving, R. E., Shew, M., Ireland, M., Bearinger, L. H., &amp; Udry, J. R. (1997). Protecting adolescents from harm: Findings from the National Longitudinal Study on Adolescent Health. </a:t>
            </a:r>
            <a:r>
              <a:rPr sz="1050" i="1">
                <a:solidFill>
                  <a:srgbClr val="1A2A3A"/>
                </a:solidFill>
              </a:rPr>
              <a:t>JAMA, 278</a:t>
            </a:r>
            <a:r>
              <a:rPr sz="1050" i="0">
                <a:solidFill>
                  <a:srgbClr val="1A2A3A"/>
                </a:solidFill>
              </a:rPr>
              <a:t>(10), 823–832. https://doi.org/10.1001/jama.278.10.823</a:t>
            </a:r>
          </a:p>
          <a:p>
            <a:pPr marL="274320" indent="-274320">
              <a:spcAft>
                <a:spcPts val="500"/>
              </a:spcAft>
            </a:pPr>
            <a:r>
              <a:rPr sz="1050" i="0">
                <a:solidFill>
                  <a:srgbClr val="1A2A3A"/>
                </a:solidFill>
              </a:rPr>
              <a:t>Salloum, A. (2015). </a:t>
            </a:r>
            <a:r>
              <a:rPr sz="1050" i="1">
                <a:solidFill>
                  <a:srgbClr val="1A2A3A"/>
                </a:solidFill>
              </a:rPr>
              <a:t>Grief and trauma in children: An evidence-based treatment manual</a:t>
            </a:r>
            <a:r>
              <a:rPr sz="1050" i="0">
                <a:solidFill>
                  <a:srgbClr val="1A2A3A"/>
                </a:solidFill>
              </a:rPr>
              <a:t>. Routledge.</a:t>
            </a:r>
          </a:p>
          <a:p>
            <a:pPr marL="274320" indent="-274320">
              <a:spcAft>
                <a:spcPts val="500"/>
              </a:spcAft>
            </a:pPr>
            <a:r>
              <a:rPr sz="1050" i="0">
                <a:solidFill>
                  <a:srgbClr val="1A2A3A"/>
                </a:solidFill>
              </a:rPr>
              <a:t>Stanley, B., &amp; Brown, G. K. (2012). Safety planning intervention: A brief intervention to mitigate suicide risk. </a:t>
            </a:r>
            <a:r>
              <a:rPr sz="1050" i="1">
                <a:solidFill>
                  <a:srgbClr val="1A2A3A"/>
                </a:solidFill>
              </a:rPr>
              <a:t>Cognitive and Behavioral Practice, 19</a:t>
            </a:r>
            <a:r>
              <a:rPr sz="1050" i="0">
                <a:solidFill>
                  <a:srgbClr val="1A2A3A"/>
                </a:solidFill>
              </a:rPr>
              <a:t>(2), 256–264. https://doi.org/10.1016/j.cbpra.2011.01.001</a:t>
            </a:r>
          </a:p>
          <a:p>
            <a:pPr marL="274320" indent="-274320">
              <a:spcAft>
                <a:spcPts val="500"/>
              </a:spcAft>
            </a:pPr>
            <a:r>
              <a:rPr sz="1050" i="0">
                <a:solidFill>
                  <a:srgbClr val="1A2A3A"/>
                </a:solidFill>
              </a:rPr>
              <a:t>Substance Abuse and Mental Health Services Administration. (2012). </a:t>
            </a:r>
            <a:r>
              <a:rPr sz="1050" i="1">
                <a:solidFill>
                  <a:srgbClr val="1A2A3A"/>
                </a:solidFill>
              </a:rPr>
              <a:t>Preventing suicide: A toolkit for high schools</a:t>
            </a:r>
            <a:r>
              <a:rPr sz="1050" i="0">
                <a:solidFill>
                  <a:srgbClr val="1A2A3A"/>
                </a:solidFill>
              </a:rPr>
              <a:t> (HHS Publication No. SMA12-4669).</a:t>
            </a:r>
          </a:p>
          <a:p>
            <a:pPr marL="274320" indent="-274320">
              <a:spcAft>
                <a:spcPts val="500"/>
              </a:spcAft>
            </a:pPr>
            <a:r>
              <a:rPr sz="1050" i="0">
                <a:solidFill>
                  <a:srgbClr val="1A2A3A"/>
                </a:solidFill>
              </a:rPr>
              <a:t>Türkiye İstatistik Kurumu. (2023). </a:t>
            </a:r>
            <a:r>
              <a:rPr sz="1050" i="1">
                <a:solidFill>
                  <a:srgbClr val="1A2A3A"/>
                </a:solidFill>
              </a:rPr>
              <a:t>İstatistiklerle Türkiye 2023</a:t>
            </a:r>
            <a:r>
              <a:rPr sz="1050" i="0">
                <a:solidFill>
                  <a:srgbClr val="1A2A3A"/>
                </a:solidFill>
              </a:rPr>
              <a:t>.</a:t>
            </a:r>
          </a:p>
          <a:p>
            <a:pPr marL="274320" indent="-274320">
              <a:spcAft>
                <a:spcPts val="500"/>
              </a:spcAft>
            </a:pPr>
            <a:r>
              <a:rPr sz="1050" i="0">
                <a:solidFill>
                  <a:srgbClr val="1A2A3A"/>
                </a:solidFill>
              </a:rPr>
              <a:t>Uslu, M. (baskıda). </a:t>
            </a:r>
            <a:r>
              <a:rPr sz="1050" i="1">
                <a:solidFill>
                  <a:srgbClr val="1A2A3A"/>
                </a:solidFill>
              </a:rPr>
              <a:t>Yas ve çocuk</a:t>
            </a:r>
            <a:r>
              <a:rPr sz="1050" i="0">
                <a:solidFill>
                  <a:srgbClr val="1A2A3A"/>
                </a:solidFill>
              </a:rPr>
              <a:t>.</a:t>
            </a:r>
          </a:p>
          <a:p>
            <a:pPr marL="274320" indent="-274320">
              <a:spcAft>
                <a:spcPts val="500"/>
              </a:spcAft>
            </a:pPr>
            <a:r>
              <a:rPr sz="1050" i="0">
                <a:solidFill>
                  <a:srgbClr val="1A2A3A"/>
                </a:solidFill>
              </a:rPr>
              <a:t>Worden, J. W. (1991). </a:t>
            </a:r>
            <a:r>
              <a:rPr sz="1050" i="1">
                <a:solidFill>
                  <a:srgbClr val="1A2A3A"/>
                </a:solidFill>
              </a:rPr>
              <a:t>Grief counseling and grief therapy: A handbook for the mental health practitioner</a:t>
            </a:r>
            <a:r>
              <a:rPr sz="1050" i="0">
                <a:solidFill>
                  <a:srgbClr val="1A2A3A"/>
                </a:solidFill>
              </a:rPr>
              <a:t> (2nd ed.). Springer.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880" cy="5143500"/>
          </a:xfrm>
          <a:prstGeom prst="rect">
            <a:avLst/>
          </a:prstGeom>
          <a:solidFill>
            <a:srgbClr val="2E7D87"/>
          </a:solidFill>
          <a:ln w="6350">
            <a:solidFill>
              <a:srgbClr val="2E7D87"/>
            </a:solidFill>
            <a:prstDash val="solid"/>
          </a:ln>
        </p:spPr>
        <p:txBody>
          <a:bodyPr/>
          <a:lstStyle/>
          <a:p>
            <a:endParaRPr lang="tr-TR"/>
          </a:p>
        </p:txBody>
      </p:sp>
      <p:sp>
        <p:nvSpPr>
          <p:cNvPr id="3" name="Shape 1"/>
          <p:cNvSpPr/>
          <p:nvPr/>
        </p:nvSpPr>
        <p:spPr>
          <a:xfrm>
            <a:off x="0" y="4846320"/>
            <a:ext cx="9144000" cy="297180"/>
          </a:xfrm>
          <a:prstGeom prst="rect">
            <a:avLst/>
          </a:prstGeom>
          <a:solidFill>
            <a:srgbClr val="2E7D87"/>
          </a:solidFill>
          <a:ln w="6350">
            <a:solidFill>
              <a:srgbClr val="2E7D87"/>
            </a:solidFill>
            <a:prstDash val="solid"/>
          </a:ln>
        </p:spPr>
        <p:txBody>
          <a:bodyPr/>
          <a:lstStyle/>
          <a:p>
            <a:endParaRPr lang="tr-TR"/>
          </a:p>
        </p:txBody>
      </p:sp>
      <p:sp>
        <p:nvSpPr>
          <p:cNvPr id="4" name="Shape 2"/>
          <p:cNvSpPr/>
          <p:nvPr/>
        </p:nvSpPr>
        <p:spPr>
          <a:xfrm>
            <a:off x="365760" y="2834640"/>
            <a:ext cx="3474720" cy="36576"/>
          </a:xfrm>
          <a:prstGeom prst="rect">
            <a:avLst/>
          </a:prstGeom>
          <a:solidFill>
            <a:srgbClr val="C9822A"/>
          </a:solidFill>
          <a:ln w="12700">
            <a:solidFill>
              <a:srgbClr val="C9822A"/>
            </a:solidFill>
            <a:prstDash val="solid"/>
          </a:ln>
        </p:spPr>
        <p:txBody>
          <a:bodyPr/>
          <a:lstStyle/>
          <a:p>
            <a:endParaRPr lang="tr-TR"/>
          </a:p>
        </p:txBody>
      </p:sp>
      <p:sp>
        <p:nvSpPr>
          <p:cNvPr id="5" name="Text 3"/>
          <p:cNvSpPr/>
          <p:nvPr/>
        </p:nvSpPr>
        <p:spPr>
          <a:xfrm>
            <a:off x="365760" y="731520"/>
            <a:ext cx="8229600" cy="1005840"/>
          </a:xfrm>
          <a:prstGeom prst="rect">
            <a:avLst/>
          </a:prstGeom>
          <a:noFill/>
          <a:ln/>
        </p:spPr>
        <p:txBody>
          <a:bodyPr wrap="square" rtlCol="0" anchor="ctr"/>
          <a:lstStyle/>
          <a:p>
            <a:pPr marL="0" indent="0">
              <a:buNone/>
            </a:pPr>
            <a:r>
              <a:rPr lang="en-US" sz="5200" b="1" dirty="0">
                <a:solidFill>
                  <a:srgbClr val="0070C0"/>
                </a:solidFill>
              </a:rPr>
              <a:t>Teşekkürler</a:t>
            </a:r>
            <a:endParaRPr lang="en-US" sz="5200" dirty="0">
              <a:solidFill>
                <a:srgbClr val="0070C0"/>
              </a:solidFill>
            </a:endParaRPr>
          </a:p>
        </p:txBody>
      </p:sp>
      <p:sp>
        <p:nvSpPr>
          <p:cNvPr id="6" name="Text 4"/>
          <p:cNvSpPr/>
          <p:nvPr/>
        </p:nvSpPr>
        <p:spPr>
          <a:xfrm>
            <a:off x="365760" y="1828800"/>
            <a:ext cx="5029200" cy="640080"/>
          </a:xfrm>
          <a:prstGeom prst="rect">
            <a:avLst/>
          </a:prstGeom>
          <a:noFill/>
          <a:ln/>
        </p:spPr>
        <p:txBody>
          <a:bodyPr wrap="square" rtlCol="0" anchor="ctr"/>
          <a:lstStyle/>
          <a:p>
            <a:pPr marL="0" indent="0">
              <a:buNone/>
            </a:pPr>
            <a:r>
              <a:rPr lang="en-US" sz="2800" b="1" dirty="0">
                <a:solidFill>
                  <a:srgbClr val="0070C0"/>
                </a:solidFill>
              </a:rPr>
              <a:t>Soru &amp; Cevap</a:t>
            </a:r>
          </a:p>
        </p:txBody>
      </p:sp>
      <p:sp>
        <p:nvSpPr>
          <p:cNvPr id="7" name="Text 5"/>
          <p:cNvSpPr/>
          <p:nvPr/>
        </p:nvSpPr>
        <p:spPr>
          <a:xfrm>
            <a:off x="365760" y="3017520"/>
            <a:ext cx="8229600" cy="640080"/>
          </a:xfrm>
          <a:prstGeom prst="rect">
            <a:avLst/>
          </a:prstGeom>
          <a:noFill/>
          <a:ln/>
        </p:spPr>
        <p:txBody>
          <a:bodyPr wrap="square" rtlCol="0" anchor="ctr"/>
          <a:lstStyle/>
          <a:p>
            <a:pPr marL="0" indent="0">
              <a:buNone/>
            </a:pPr>
            <a:r>
              <a:rPr lang="en-US" sz="1400" i="1" dirty="0">
                <a:solidFill>
                  <a:srgbClr val="4AACBB"/>
                </a:solidFill>
              </a:rPr>
              <a:t>"Bir çocuğa yardım etmek, tüm dünyayı kurtarmak kadar değerlidir."</a:t>
            </a:r>
            <a:endParaRPr lang="en-US" sz="1400" dirty="0"/>
          </a:p>
        </p:txBody>
      </p:sp>
      <p:sp>
        <p:nvSpPr>
          <p:cNvPr id="8" name="Text 6"/>
          <p:cNvSpPr/>
          <p:nvPr/>
        </p:nvSpPr>
        <p:spPr>
          <a:xfrm>
            <a:off x="365760" y="3749040"/>
            <a:ext cx="8229600" cy="347472"/>
          </a:xfrm>
          <a:prstGeom prst="rect">
            <a:avLst/>
          </a:prstGeom>
          <a:noFill/>
          <a:ln/>
        </p:spPr>
        <p:txBody>
          <a:bodyPr wrap="square" rtlCol="0" anchor="ctr"/>
          <a:lstStyle/>
          <a:p>
            <a:pPr marL="0" indent="0">
              <a:buNone/>
            </a:pPr>
            <a:r>
              <a:rPr lang="en-US" sz="1600" b="1" dirty="0">
                <a:solidFill>
                  <a:srgbClr val="0070C0"/>
                </a:solidFill>
              </a:rPr>
              <a:t>Prof. Dr. Mustafa Uslu</a:t>
            </a:r>
            <a:endParaRPr lang="en-US" sz="1600" dirty="0">
              <a:solidFill>
                <a:srgbClr val="0070C0"/>
              </a:solidFill>
            </a:endParaRPr>
          </a:p>
        </p:txBody>
      </p:sp>
      <p:sp>
        <p:nvSpPr>
          <p:cNvPr id="9" name="Text 7"/>
          <p:cNvSpPr/>
          <p:nvPr/>
        </p:nvSpPr>
        <p:spPr>
          <a:xfrm>
            <a:off x="365760" y="4133088"/>
            <a:ext cx="8229600" cy="256032"/>
          </a:xfrm>
          <a:prstGeom prst="rect">
            <a:avLst/>
          </a:prstGeom>
          <a:noFill/>
          <a:ln/>
        </p:spPr>
        <p:txBody>
          <a:bodyPr wrap="square" rtlCol="0" anchor="ctr"/>
          <a:lstStyle/>
          <a:p>
            <a:pPr marL="0" indent="0">
              <a:buNone/>
            </a:pPr>
            <a:r>
              <a:rPr lang="en-US" sz="1100" b="1" dirty="0">
                <a:solidFill>
                  <a:srgbClr val="FFC000"/>
                </a:solidFill>
              </a:rPr>
              <a:t>uslu.mustafa@alanya.edu.tr  ·  www.mustafauslu.com.tr  ·  @prof.dr.mustafauslu</a:t>
            </a:r>
          </a:p>
        </p:txBody>
      </p:sp>
      <p:sp>
        <p:nvSpPr>
          <p:cNvPr id="10" name="Text 8"/>
          <p:cNvSpPr/>
          <p:nvPr/>
        </p:nvSpPr>
        <p:spPr>
          <a:xfrm>
            <a:off x="365760" y="4425696"/>
            <a:ext cx="8229600" cy="219456"/>
          </a:xfrm>
          <a:prstGeom prst="rect">
            <a:avLst/>
          </a:prstGeom>
          <a:noFill/>
          <a:ln/>
        </p:spPr>
        <p:txBody>
          <a:bodyPr wrap="square" rtlCol="0" anchor="ctr"/>
          <a:lstStyle/>
          <a:p>
            <a:pPr marL="0" indent="0">
              <a:buNone/>
            </a:pPr>
            <a:r>
              <a:rPr lang="en-US" sz="1000" dirty="0">
                <a:solidFill>
                  <a:srgbClr val="8A9AAA"/>
                </a:solidFill>
              </a:rPr>
              <a:t>Alanya Alaaddin Keykubat Üniversitesi  ·  Eğitim Fakültesi PDR Ana Bilim Dalı</a:t>
            </a:r>
            <a:endParaRPr lang="en-US" sz="1000" dirty="0"/>
          </a:p>
        </p:txBody>
      </p:sp>
      <p:sp>
        <p:nvSpPr>
          <p:cNvPr id="11" name="Text 9"/>
          <p:cNvSpPr/>
          <p:nvPr/>
        </p:nvSpPr>
        <p:spPr>
          <a:xfrm>
            <a:off x="365760" y="4855464"/>
            <a:ext cx="8412480" cy="256032"/>
          </a:xfrm>
          <a:prstGeom prst="rect">
            <a:avLst/>
          </a:prstGeom>
          <a:noFill/>
          <a:ln/>
        </p:spPr>
        <p:txBody>
          <a:bodyPr wrap="square" rtlCol="0" anchor="ctr"/>
          <a:lstStyle/>
          <a:p>
            <a:pPr marL="0" indent="0" algn="r">
              <a:buNone/>
            </a:pPr>
            <a:r>
              <a:rPr lang="en-US" sz="900" dirty="0">
                <a:solidFill>
                  <a:srgbClr val="FFFFFF"/>
                </a:solidFill>
              </a:rPr>
              <a:t>Prof. Dr. Mustafa Uslu  ·  ALKÜ PDR</a:t>
            </a:r>
            <a:endParaRPr lang="en-US" sz="900" dirty="0"/>
          </a:p>
        </p:txBody>
      </p:sp>
      <p:pic>
        <p:nvPicPr>
          <p:cNvPr id="12" name="Resim 11">
            <a:extLst>
              <a:ext uri="{FF2B5EF4-FFF2-40B4-BE49-F238E27FC236}">
                <a16:creationId xmlns:a16="http://schemas.microsoft.com/office/drawing/2014/main" id="{1A3C3D7F-955E-856C-6E92-58A6562AD5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6522" y="32004"/>
            <a:ext cx="3383280" cy="475293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4831</TotalTime>
  <Words>7438</Words>
  <Application>Microsoft Macintosh PowerPoint</Application>
  <PresentationFormat>Ekran Gösterisi (16:9)</PresentationFormat>
  <Paragraphs>857</Paragraphs>
  <Slides>46</Slides>
  <Notes>45</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46</vt:i4>
      </vt:variant>
    </vt:vector>
  </HeadingPairs>
  <TitlesOfParts>
    <vt:vector size="48" baseType="lpstr">
      <vt:lpstr>Arial</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Okullarda Yas ve İntihar</dc:title>
  <dc:subject>PptxGenJS Presentation</dc:subject>
  <dc:creator>Prof. Dr. Mustafa Uslu</dc:creator>
  <cp:lastModifiedBy>Mustafa Uslu</cp:lastModifiedBy>
  <cp:revision>9</cp:revision>
  <dcterms:created xsi:type="dcterms:W3CDTF">2026-04-07T19:51:28Z</dcterms:created>
  <dcterms:modified xsi:type="dcterms:W3CDTF">2026-10-22T05:13:57Z</dcterms:modified>
</cp:coreProperties>
</file>